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Lst>
  <p:sldSz cy="6858000" cx="12192000"/>
  <p:notesSz cx="6858000" cy="9144000"/>
  <p:embeddedFontLst>
    <p:embeddedFont>
      <p:font typeface="Poppins"/>
      <p:regular r:id="rId75"/>
      <p:bold r:id="rId76"/>
      <p:italic r:id="rId77"/>
      <p:boldItalic r:id="rId78"/>
    </p:embeddedFont>
    <p:embeddedFont>
      <p:font typeface="Century Gothic"/>
      <p:regular r:id="rId79"/>
      <p:bold r:id="rId80"/>
      <p:italic r:id="rId81"/>
      <p:boldItalic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3" roundtripDataSignature="AMtx7mihxsd+LFl/KIYd25BzGyOJj2Wj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6E874F6-32E7-445C-9A92-7D887AF3D238}">
  <a:tblStyle styleId="{86E874F6-32E7-445C-9A92-7D887AF3D238}"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3" Type="http://customschemas.google.com/relationships/presentationmetadata" Target="meta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enturyGothic-bold.fntdata"/><Relationship Id="rId82" Type="http://schemas.openxmlformats.org/officeDocument/2006/relationships/font" Target="fonts/CenturyGothic-boldItalic.fntdata"/><Relationship Id="rId81" Type="http://schemas.openxmlformats.org/officeDocument/2006/relationships/font" Target="fonts/CenturyGothic-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Poppins-regular.fntdata"/><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Poppins-italic.fntdata"/><Relationship Id="rId32" Type="http://schemas.openxmlformats.org/officeDocument/2006/relationships/slide" Target="slides/slide27.xml"/><Relationship Id="rId76" Type="http://schemas.openxmlformats.org/officeDocument/2006/relationships/font" Target="fonts/Poppins-bold.fntdata"/><Relationship Id="rId35" Type="http://schemas.openxmlformats.org/officeDocument/2006/relationships/slide" Target="slides/slide30.xml"/><Relationship Id="rId79" Type="http://schemas.openxmlformats.org/officeDocument/2006/relationships/font" Target="fonts/CenturyGothic-regular.fntdata"/><Relationship Id="rId34" Type="http://schemas.openxmlformats.org/officeDocument/2006/relationships/slide" Target="slides/slide29.xml"/><Relationship Id="rId78" Type="http://schemas.openxmlformats.org/officeDocument/2006/relationships/font" Target="fonts/Poppins-bold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poems and nursery rhymes are texts made up of words arranged in lines. Tell students that nursery rhymes are a type of traditional poetry or song. Explain that you are going to discuss some of the elements of poetry and nursery rhymes.</a:t>
            </a:r>
            <a:endParaRPr/>
          </a:p>
          <a:p>
            <a:pPr indent="-256032" lvl="1" marL="713232" rtl="0" algn="l">
              <a:lnSpc>
                <a:spcPct val="100000"/>
              </a:lnSpc>
              <a:spcBef>
                <a:spcPts val="0"/>
              </a:spcBef>
              <a:spcAft>
                <a:spcPts val="0"/>
              </a:spcAft>
              <a:buSzPts val="1200"/>
              <a:buFont typeface="Arial"/>
              <a:buChar char="•"/>
            </a:pPr>
            <a:r>
              <a:rPr lang="en-US"/>
              <a:t>Poems and nursery rhymes have a rhythm or beat. Tap out a beat with students and have them repeat it.</a:t>
            </a:r>
            <a:endParaRPr/>
          </a:p>
          <a:p>
            <a:pPr indent="-256032" lvl="1" marL="713232" rtl="0" algn="l">
              <a:lnSpc>
                <a:spcPct val="100000"/>
              </a:lnSpc>
              <a:spcBef>
                <a:spcPts val="0"/>
              </a:spcBef>
              <a:spcAft>
                <a:spcPts val="0"/>
              </a:spcAft>
              <a:buSzPts val="1200"/>
              <a:buFont typeface="Arial"/>
              <a:buChar char="•"/>
            </a:pPr>
            <a:r>
              <a:rPr lang="en-US"/>
              <a:t>Poems and nursery rhymes often have rhyming words. Rhyming words have the same ending vowel and consonant sounds.</a:t>
            </a:r>
            <a:endParaRPr/>
          </a:p>
          <a:p>
            <a:pPr indent="-256032" lvl="0" marL="256032" rtl="0" algn="l">
              <a:lnSpc>
                <a:spcPct val="100000"/>
              </a:lnSpc>
              <a:spcBef>
                <a:spcPts val="0"/>
              </a:spcBef>
              <a:spcAft>
                <a:spcPts val="0"/>
              </a:spcAft>
              <a:buSzPts val="1200"/>
              <a:buFont typeface="Calibri"/>
              <a:buAutoNum type="arabicPeriod"/>
            </a:pPr>
            <a:r>
              <a:rPr lang="en-US"/>
              <a:t>Read aloud the poem on p. 98. </a:t>
            </a:r>
            <a:r>
              <a:rPr i="1" lang="en-US"/>
              <a:t>I can hear a rhythm in this poem. I can tap the rhythm as I read</a:t>
            </a:r>
            <a:r>
              <a:rPr lang="en-US"/>
              <a:t>. Read through the poem again. Have students tap the beat or rhythm with you.</a:t>
            </a:r>
            <a:endParaRPr/>
          </a:p>
          <a:p>
            <a:pPr indent="-256032" lvl="0" marL="256032" rtl="0" algn="l">
              <a:lnSpc>
                <a:spcPct val="100000"/>
              </a:lnSpc>
              <a:spcBef>
                <a:spcPts val="0"/>
              </a:spcBef>
              <a:spcAft>
                <a:spcPts val="0"/>
              </a:spcAft>
              <a:buSzPts val="1200"/>
              <a:buFont typeface="Calibri"/>
              <a:buAutoNum type="arabicPeriod"/>
            </a:pPr>
            <a:r>
              <a:rPr i="1" lang="en-US"/>
              <a:t>I also heard a rhyme. Did you hear the words that rhyme? </a:t>
            </a:r>
            <a:r>
              <a:rPr lang="en-US"/>
              <a:t>Read through the poem again, emphasizing the words spout and out at the end of the lines. Have students clap when they hear the rhyming words. Point out that the poem also uses other rhyming words within the line: itsy, bitsy. </a:t>
            </a:r>
            <a:endParaRPr/>
          </a:p>
          <a:p>
            <a:pPr indent="-256032" lvl="0" marL="256032" rtl="0" algn="l">
              <a:lnSpc>
                <a:spcPct val="100000"/>
              </a:lnSpc>
              <a:spcBef>
                <a:spcPts val="0"/>
              </a:spcBef>
              <a:spcAft>
                <a:spcPts val="0"/>
              </a:spcAft>
              <a:buSzPts val="1200"/>
              <a:buFont typeface="Calibri"/>
              <a:buAutoNum type="arabicPeriod"/>
            </a:pPr>
            <a:r>
              <a:rPr lang="en-US"/>
              <a:t>Read the text and review the Anchor Chart on pp. 98-99 of the Student Interactive</a:t>
            </a:r>
            <a:r>
              <a:rPr i="1" lang="en-US"/>
              <a:t>.</a:t>
            </a:r>
            <a:r>
              <a:rPr b="0" i="1" lang="en-US" sz="1200" u="none" strike="noStrike">
                <a:solidFill>
                  <a:schemeClr val="dk1"/>
                </a:solidFill>
                <a:latin typeface="Calibri"/>
                <a:ea typeface="Calibri"/>
                <a:cs typeface="Calibri"/>
                <a:sym typeface="Calibri"/>
              </a:rPr>
              <a:t>  </a:t>
            </a:r>
            <a:r>
              <a:rPr b="1" i="0" lang="en-US" sz="1200" u="none" strike="noStrike">
                <a:solidFill>
                  <a:srgbClr val="000000"/>
                </a:solidFill>
                <a:latin typeface="Calibri"/>
                <a:ea typeface="Calibri"/>
                <a:cs typeface="Calibri"/>
                <a:sym typeface="Calibri"/>
              </a:rPr>
              <a:t>Editable Anchor Chart Click Path: Table of Contents -&gt; Reading Anchor Charts -&gt; Unit 5 Week 3: Poetry Editable Reading Anchor Chart</a:t>
            </a:r>
            <a:endParaRPr b="1" i="0"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90" name="Google Shape;19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SzPts val="1200"/>
              <a:buFont typeface="Calibri"/>
              <a:buAutoNum type="arabicPeriod"/>
            </a:pPr>
            <a:r>
              <a:rPr lang="en-US"/>
              <a:t>Have students use the strategies for identifying poetry. </a:t>
            </a:r>
            <a:endParaRPr/>
          </a:p>
          <a:p>
            <a:pPr indent="-265176" lvl="0" marL="265176" rtl="0" algn="l">
              <a:lnSpc>
                <a:spcPct val="100000"/>
              </a:lnSpc>
              <a:spcBef>
                <a:spcPts val="0"/>
              </a:spcBef>
              <a:spcAft>
                <a:spcPts val="0"/>
              </a:spcAft>
              <a:buSzPts val="1200"/>
              <a:buFont typeface="Calibri"/>
              <a:buAutoNum type="arabicPeriod"/>
            </a:pPr>
            <a:r>
              <a:rPr lang="en-US"/>
              <a:t>Have students turn and talk with a partner about the differences between a poem and informational text. </a:t>
            </a:r>
            <a:endParaRPr/>
          </a:p>
          <a:p>
            <a:pPr indent="-265176" lvl="0" marL="265176" rtl="0" algn="l">
              <a:lnSpc>
                <a:spcPct val="100000"/>
              </a:lnSpc>
              <a:spcBef>
                <a:spcPts val="0"/>
              </a:spcBef>
              <a:spcAft>
                <a:spcPts val="0"/>
              </a:spcAft>
              <a:buSzPts val="1200"/>
              <a:buFont typeface="Calibri"/>
              <a:buAutoNum type="arabicPeriod"/>
            </a:pPr>
            <a:r>
              <a:rPr lang="en-US"/>
              <a:t>Then have partners share their ideas with the class.</a:t>
            </a:r>
            <a:endParaRPr/>
          </a:p>
        </p:txBody>
      </p:sp>
      <p:sp>
        <p:nvSpPr>
          <p:cNvPr id="203" name="Google Shape;20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they can use clues from pictures or other words in the sentences to help them understand the meaning of a word they do not know. </a:t>
            </a:r>
            <a:endParaRPr/>
          </a:p>
          <a:p>
            <a:pPr indent="-228600" lvl="1" marL="685800" rtl="0" algn="l">
              <a:lnSpc>
                <a:spcPct val="100000"/>
              </a:lnSpc>
              <a:spcBef>
                <a:spcPts val="0"/>
              </a:spcBef>
              <a:spcAft>
                <a:spcPts val="0"/>
              </a:spcAft>
              <a:buSzPts val="1200"/>
              <a:buFont typeface="Arial"/>
              <a:buChar char="•"/>
            </a:pPr>
            <a:r>
              <a:rPr i="1" lang="en-US"/>
              <a:t>What do you see in the pictures that can help you figure out the meaning of the words?</a:t>
            </a:r>
            <a:endParaRPr/>
          </a:p>
          <a:p>
            <a:pPr indent="-228600" lvl="1" marL="685800" rtl="0" algn="l">
              <a:lnSpc>
                <a:spcPct val="100000"/>
              </a:lnSpc>
              <a:spcBef>
                <a:spcPts val="0"/>
              </a:spcBef>
              <a:spcAft>
                <a:spcPts val="0"/>
              </a:spcAft>
              <a:buSzPts val="1200"/>
              <a:buFont typeface="Arial"/>
              <a:buChar char="•"/>
            </a:pPr>
            <a:r>
              <a:rPr i="1" lang="en-US"/>
              <a:t>What other words are near the word you do not know? How can these words help you understand the word you do not know?</a:t>
            </a:r>
            <a:endParaRPr/>
          </a:p>
          <a:p>
            <a:pPr indent="-228600" lvl="0" marL="228600" rtl="0" algn="l">
              <a:lnSpc>
                <a:spcPct val="100000"/>
              </a:lnSpc>
              <a:spcBef>
                <a:spcPts val="0"/>
              </a:spcBef>
              <a:spcAft>
                <a:spcPts val="0"/>
              </a:spcAft>
              <a:buSzPts val="1200"/>
              <a:buFont typeface="Calibri"/>
              <a:buAutoNum type="arabicPeriod"/>
            </a:pPr>
            <a:r>
              <a:rPr lang="en-US"/>
              <a:t>Write the following sentence: The tree fell down because the wind was so extreme. </a:t>
            </a:r>
            <a:r>
              <a:rPr i="1" lang="en-US"/>
              <a:t>The word extreme is one of our Academic Vocabulary words. What can I do if I don’t know what extreme means? Let’s read the sentence again. It says a tree fell over in the wind. It would take a really strong wind to knock down a tree! Extreme must mean very strong or very great. “Tree fell down” and “wind” are clues that helped me figure out what extreme means.</a:t>
            </a:r>
            <a:endParaRPr/>
          </a:p>
          <a:p>
            <a:pPr indent="-228600" lvl="0" marL="228600" rtl="0" algn="l">
              <a:lnSpc>
                <a:spcPct val="100000"/>
              </a:lnSpc>
              <a:spcBef>
                <a:spcPts val="0"/>
              </a:spcBef>
              <a:spcAft>
                <a:spcPts val="0"/>
              </a:spcAft>
              <a:buSzPts val="1200"/>
              <a:buFont typeface="Calibri"/>
              <a:buAutoNum type="arabicPeriod"/>
            </a:pPr>
            <a:r>
              <a:rPr lang="en-US"/>
              <a:t>Ask students to use the context to circle the correct meaning of the word effect on p. 115 of the Student Interactive.</a:t>
            </a:r>
            <a:endParaRPr i="1" sz="1200">
              <a:latin typeface="Calibri"/>
              <a:ea typeface="Calibri"/>
              <a:cs typeface="Calibri"/>
              <a:sym typeface="Calibri"/>
            </a:endParaRPr>
          </a:p>
        </p:txBody>
      </p:sp>
      <p:sp>
        <p:nvSpPr>
          <p:cNvPr id="217" name="Google Shape;21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Display the numerals 2, 4, and 6. Ask students to name the numbers.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Model writing the numerals 2, 4, and 6, pointing out how each number starts, what to do next, and how to finish it. Then ask students to form the numerals in the air with their fingers.</a:t>
            </a:r>
            <a:endParaRPr>
              <a:solidFill>
                <a:srgbClr val="373536"/>
              </a:solidFill>
            </a:endParaRPr>
          </a:p>
          <a:p>
            <a:pPr indent="-228600" lvl="0" marL="228600" marR="0" rtl="0" algn="l">
              <a:lnSpc>
                <a:spcPct val="100000"/>
              </a:lnSpc>
              <a:spcBef>
                <a:spcPts val="0"/>
              </a:spcBef>
              <a:spcAft>
                <a:spcPts val="0"/>
              </a:spcAft>
              <a:buClr>
                <a:srgbClr val="373536"/>
              </a:buClr>
              <a:buSzPts val="1200"/>
              <a:buFont typeface="Calibri"/>
              <a:buAutoNum type="arabicPeriod"/>
            </a:pPr>
            <a:r>
              <a:rPr lang="en-US"/>
              <a:t>Have students use Handwriting p. 272 in the Resource Download Center to practice writing numerals 2 and 4 and to review writing numerals 1, 3, and 5</a:t>
            </a:r>
            <a:r>
              <a:rPr b="0" i="0" lang="en-US" sz="1200" u="none" strike="noStrike">
                <a:solidFill>
                  <a:srgbClr val="373536"/>
                </a:solidFill>
                <a:latin typeface="Calibri"/>
                <a:ea typeface="Calibri"/>
                <a:cs typeface="Calibri"/>
                <a:sym typeface="Calibri"/>
              </a:rPr>
              <a:t>. </a:t>
            </a:r>
            <a:r>
              <a:rPr b="1" i="0" lang="en-US" sz="1200" u="none" strike="noStrike">
                <a:solidFill>
                  <a:srgbClr val="373536"/>
                </a:solidFill>
                <a:latin typeface="Calibri"/>
                <a:ea typeface="Calibri"/>
                <a:cs typeface="Calibri"/>
                <a:sym typeface="Calibri"/>
              </a:rPr>
              <a:t>Click path: Realize -&gt; Table of Contents -&gt; Resource Download Center -&gt; Handwriting Practice -&gt; U5W3L1 Handwriting Practice </a:t>
            </a:r>
            <a:endParaRPr b="1" sz="1200">
              <a:solidFill>
                <a:srgbClr val="373536"/>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231" name="Google Shape;23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Authors organize question and answer books by putting their questions and answers in order. The most important questions and answers come first in a question and answer book.</a:t>
            </a:r>
            <a:endParaRPr/>
          </a:p>
          <a:p>
            <a:pPr indent="-256032" lvl="0" marL="256032" rtl="0" algn="l">
              <a:lnSpc>
                <a:spcPct val="100000"/>
              </a:lnSpc>
              <a:spcBef>
                <a:spcPts val="0"/>
              </a:spcBef>
              <a:spcAft>
                <a:spcPts val="0"/>
              </a:spcAft>
              <a:buSzPts val="1200"/>
              <a:buFont typeface="Calibri"/>
              <a:buAutoNum type="arabicPeriod"/>
            </a:pPr>
            <a:r>
              <a:rPr lang="en-US"/>
              <a:t>Read a book from the stack, and point out the questions and answers. Remind students that in a question and answer book, the questions come first and the answers come after each question. Say: </a:t>
            </a:r>
            <a:r>
              <a:rPr i="1" lang="en-US"/>
              <a:t>Authors organize their questions and answers. They put the most important questions and answers first.</a:t>
            </a:r>
            <a:endParaRPr/>
          </a:p>
          <a:p>
            <a:pPr indent="-256032" lvl="0" marL="256032" rtl="0" algn="l">
              <a:lnSpc>
                <a:spcPct val="100000"/>
              </a:lnSpc>
              <a:spcBef>
                <a:spcPts val="0"/>
              </a:spcBef>
              <a:spcAft>
                <a:spcPts val="0"/>
              </a:spcAft>
              <a:buSzPts val="1200"/>
              <a:buFont typeface="Calibri"/>
              <a:buAutoNum type="arabicPeriod"/>
            </a:pPr>
            <a:r>
              <a:rPr lang="en-US"/>
              <a:t>Continue reading texts from the stack. Ask students what the most important question might be about the topic for each book. Then read the first question and answer aloud. Ask students why the author might have chosen to put this question and answer first. Using a book that begins with a very broad question and answer, say: </a:t>
            </a:r>
            <a:r>
              <a:rPr i="1" lang="en-US"/>
              <a:t>The first question and answer help introduce the topic. They are more general than the others because they are designed to get readers interested in the topic.</a:t>
            </a:r>
            <a:endParaRPr/>
          </a:p>
          <a:p>
            <a:pPr indent="-256032" lvl="0" marL="256032" rtl="0" algn="l">
              <a:lnSpc>
                <a:spcPct val="100000"/>
              </a:lnSpc>
              <a:spcBef>
                <a:spcPts val="0"/>
              </a:spcBef>
              <a:spcAft>
                <a:spcPts val="0"/>
              </a:spcAft>
              <a:buSzPts val="1200"/>
              <a:buFont typeface="Calibri"/>
              <a:buAutoNum type="arabicPeriod"/>
            </a:pPr>
            <a:r>
              <a:rPr lang="en-US"/>
              <a:t>Direct students to complete p. 119 in the Student Interactive. Remind students that authors write a question followed by an answer. In the spaces provided, students should draft a question and answer for their own books.</a:t>
            </a:r>
            <a:endParaRPr b="0" i="1" u="none" strike="noStrike">
              <a:solidFill>
                <a:srgbClr val="373536"/>
              </a:solidFill>
              <a:latin typeface="Calibri"/>
              <a:ea typeface="Calibri"/>
              <a:cs typeface="Calibri"/>
              <a:sym typeface="Calibri"/>
            </a:endParaRPr>
          </a:p>
        </p:txBody>
      </p:sp>
      <p:sp>
        <p:nvSpPr>
          <p:cNvPr id="245" name="Google Shape;24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After learning about the way authors organize questions and answers in a book, have students think about the most important question and answer for their topic.</a:t>
            </a:r>
            <a:endParaRPr/>
          </a:p>
          <a:p>
            <a:pPr indent="-228600" lvl="0" marL="228600" rtl="0" algn="l">
              <a:lnSpc>
                <a:spcPct val="100000"/>
              </a:lnSpc>
              <a:spcBef>
                <a:spcPts val="0"/>
              </a:spcBef>
              <a:spcAft>
                <a:spcPts val="0"/>
              </a:spcAft>
              <a:buSzPts val="1200"/>
              <a:buFont typeface="Calibri"/>
              <a:buAutoNum type="arabicPeriod"/>
            </a:pPr>
            <a:r>
              <a:rPr lang="en-US"/>
              <a:t>Have them review the order of the questions in their book before continuing to write. Remind them that they can start over or begin a new book at any time.</a:t>
            </a:r>
            <a:endParaRPr/>
          </a:p>
          <a:p>
            <a:pPr indent="-2286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Writing Support</a:t>
            </a:r>
            <a:endParaRPr/>
          </a:p>
          <a:p>
            <a:pPr indent="-457200" lvl="1" marL="914400" rtl="0" algn="l">
              <a:lnSpc>
                <a:spcPct val="100000"/>
              </a:lnSpc>
              <a:spcBef>
                <a:spcPts val="0"/>
              </a:spcBef>
              <a:spcAft>
                <a:spcPts val="0"/>
              </a:spcAft>
              <a:buSzPts val="1200"/>
              <a:buFont typeface="Arial"/>
              <a:buChar char="•"/>
            </a:pPr>
            <a:r>
              <a:rPr lang="en-US"/>
              <a:t>Modeled - Use stack texts to demonstrate how authors organize ideas, pointing out which question and answer come first.</a:t>
            </a:r>
            <a:endParaRPr/>
          </a:p>
          <a:p>
            <a:pPr indent="-457200" lvl="1" marL="914400" rtl="0" algn="l">
              <a:lnSpc>
                <a:spcPct val="100000"/>
              </a:lnSpc>
              <a:spcBef>
                <a:spcPts val="0"/>
              </a:spcBef>
              <a:spcAft>
                <a:spcPts val="0"/>
              </a:spcAft>
              <a:buSzPts val="1200"/>
              <a:buFont typeface="Arial"/>
              <a:buChar char="•"/>
            </a:pPr>
            <a:r>
              <a:rPr lang="en-US"/>
              <a:t>Shared - Work with students to help them organize their books. Help them determine which question and answer are the most important.</a:t>
            </a:r>
            <a:endParaRPr/>
          </a:p>
          <a:p>
            <a:pPr indent="-457200" lvl="1" marL="914400" rtl="0" algn="l">
              <a:lnSpc>
                <a:spcPct val="100000"/>
              </a:lnSpc>
              <a:spcBef>
                <a:spcPts val="0"/>
              </a:spcBef>
              <a:spcAft>
                <a:spcPts val="0"/>
              </a:spcAft>
              <a:buSzPts val="1200"/>
              <a:buFont typeface="Arial"/>
              <a:buChar char="•"/>
            </a:pPr>
            <a:r>
              <a:rPr lang="en-US"/>
              <a:t>Guided - Use a stack text to provide explicit instruction for organizing ideas and choosing the order of questions and answers.</a:t>
            </a:r>
            <a:endParaRPr/>
          </a:p>
          <a:p>
            <a:pPr indent="-228600" lvl="0" marL="228600" rtl="0" algn="l">
              <a:lnSpc>
                <a:spcPct val="100000"/>
              </a:lnSpc>
              <a:spcBef>
                <a:spcPts val="0"/>
              </a:spcBef>
              <a:spcAft>
                <a:spcPts val="0"/>
              </a:spcAft>
              <a:buSzPts val="1200"/>
              <a:buFont typeface="Calibri"/>
              <a:buAutoNum type="arabicPeriod"/>
            </a:pPr>
            <a:r>
              <a:rPr lang="en-US"/>
              <a:t>Ask a few students to share how they decided the order of their questions and answers.</a:t>
            </a:r>
            <a:endParaRPr b="0" i="0" u="none" strike="noStrike">
              <a:solidFill>
                <a:srgbClr val="000000"/>
              </a:solidFill>
              <a:latin typeface="Calibri"/>
              <a:ea typeface="Calibri"/>
              <a:cs typeface="Calibri"/>
              <a:sym typeface="Calibri"/>
            </a:endParaRPr>
          </a:p>
        </p:txBody>
      </p:sp>
      <p:sp>
        <p:nvSpPr>
          <p:cNvPr id="258" name="Google Shape;25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Jenna is </a:t>
            </a:r>
            <a:r>
              <a:rPr b="1" lang="en-US"/>
              <a:t>at</a:t>
            </a:r>
            <a:r>
              <a:rPr lang="en-US"/>
              <a:t> school.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a:t>
            </a:r>
            <a:r>
              <a:rPr b="1" lang="en-US"/>
              <a:t>am</a:t>
            </a:r>
            <a:r>
              <a:rPr lang="en-US"/>
              <a:t> walking the dog.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Can I have </a:t>
            </a:r>
            <a:r>
              <a:rPr b="1" lang="en-US"/>
              <a:t>an</a:t>
            </a:r>
            <a:r>
              <a:rPr lang="en-US"/>
              <a:t> apple?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He is busy </a:t>
            </a:r>
            <a:r>
              <a:rPr b="1" lang="en-US"/>
              <a:t>as</a:t>
            </a:r>
            <a:r>
              <a:rPr lang="en-US"/>
              <a:t> a bee. </a:t>
            </a:r>
            <a:endParaRPr/>
          </a:p>
          <a:p>
            <a:pPr indent="-228600" lvl="1" marL="685800" rtl="0" algn="l">
              <a:lnSpc>
                <a:spcPct val="100000"/>
              </a:lnSpc>
              <a:spcBef>
                <a:spcPts val="0"/>
              </a:spcBef>
              <a:spcAft>
                <a:spcPts val="0"/>
              </a:spcAft>
              <a:buClr>
                <a:srgbClr val="000000"/>
              </a:buClr>
              <a:buSzPts val="1200"/>
              <a:buFont typeface="Calibri"/>
              <a:buAutoNum type="arabicPeriod"/>
            </a:pPr>
            <a:r>
              <a:rPr b="1" lang="en-US"/>
              <a:t>Who</a:t>
            </a:r>
            <a:r>
              <a:rPr lang="en-US"/>
              <a:t> is that girl?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can go </a:t>
            </a:r>
            <a:r>
              <a:rPr b="1" lang="en-US"/>
              <a:t>into</a:t>
            </a:r>
            <a:r>
              <a:rPr lang="en-US"/>
              <a:t> the store.</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p:txBody>
      </p:sp>
      <p:sp>
        <p:nvSpPr>
          <p:cNvPr id="271" name="Google Shape;27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Remind students that sentences end with punctuation.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Write different types of sentences and model adding punctuation: Can it fly; It can fly; It’s really flying. </a:t>
            </a:r>
            <a:r>
              <a:rPr i="1" lang="en-US"/>
              <a:t>This first sentence is a question. It starts with a question word: can. I need to add a question mark. The next sentence is a statement that tells me something can fly. I need to add a period. The next sentence is said with some excitement so I will add an exclamation point.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Pair students and have them take turns saying sentences that end with different types of punctuation.</a:t>
            </a:r>
            <a:endParaRPr b="0" i="0" sz="1800" u="none" strike="noStrike">
              <a:solidFill>
                <a:srgbClr val="000000"/>
              </a:solidFill>
              <a:latin typeface="Calibri"/>
              <a:ea typeface="Calibri"/>
              <a:cs typeface="Calibri"/>
              <a:sym typeface="Calibri"/>
            </a:endParaRPr>
          </a:p>
        </p:txBody>
      </p:sp>
      <p:sp>
        <p:nvSpPr>
          <p:cNvPr id="288" name="Google Shape;28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Hold up the van Picture Card. </a:t>
            </a:r>
            <a:r>
              <a:rPr i="1" lang="en-US"/>
              <a:t>This is a picture of a van. Listen to the sounds in the word: /v/ /a/ /n/. I hear the sound /a/ in the middle of van. Say the sound /a/ with me</a:t>
            </a:r>
            <a:r>
              <a:rPr lang="en-US"/>
              <a:t>. Turn the card over so students can see the spelling. </a:t>
            </a:r>
            <a:r>
              <a:rPr i="1" lang="en-US"/>
              <a:t>What letter spells the sound /a/ in van?</a:t>
            </a:r>
            <a:r>
              <a:rPr lang="en-US"/>
              <a:t> Students should say a.</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Hold up the lake Picture Card. </a:t>
            </a:r>
            <a:r>
              <a:rPr i="1" lang="en-US"/>
              <a:t>This is a picture of a lake. Listen to the sounds in the word: /l/ /ā/ /k/. I hear the sound /ā/ in the middle of lake. Say the sound /ā/ with me</a:t>
            </a:r>
            <a:r>
              <a:rPr lang="en-US"/>
              <a:t>. Turn the card over so students can see the spelling. </a:t>
            </a:r>
            <a:r>
              <a:rPr i="1" lang="en-US"/>
              <a:t>What vowel pattern spells the sound /ā/ in lake?</a:t>
            </a:r>
            <a:r>
              <a:rPr lang="en-US"/>
              <a:t> Students should say a_e. </a:t>
            </a:r>
            <a:r>
              <a:rPr b="1" lang="en-US"/>
              <a:t>Click path -&gt; Table of Contents -&gt; Unit 5 Week 3 Poetry -&gt; Lesson 2</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Write the word take on the board</a:t>
            </a:r>
            <a:r>
              <a:rPr i="1" lang="en-US"/>
              <a:t>. Let’s read this word together. What is the sound for t? What is the sound for the pattern a_e? What is the sound for k? Let’s blend the sounds together: /t/ /ā/ /k/, take. </a:t>
            </a:r>
            <a:r>
              <a:rPr lang="en-US"/>
              <a:t>Erase the k and write the letter p. </a:t>
            </a:r>
            <a:r>
              <a:rPr i="1" lang="en-US"/>
              <a:t>I have changed a letter to make a new word. Let’s read the new word together: /t/ /ā/ /p/, tape</a:t>
            </a:r>
            <a:r>
              <a:rPr lang="en-US"/>
              <a:t>.</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Delete the letter t and continue the routine to read the new word. (ape) Repeat with the following word chain, identifying the letter that was added or changed and reading the new words: am, ham, ram.</a:t>
            </a:r>
            <a:endParaRPr/>
          </a:p>
          <a:p>
            <a:pPr indent="-152400" lvl="0" marL="228600" rtl="0" algn="l">
              <a:lnSpc>
                <a:spcPct val="100000"/>
              </a:lnSpc>
              <a:spcBef>
                <a:spcPts val="0"/>
              </a:spcBef>
              <a:spcAft>
                <a:spcPts val="0"/>
              </a:spcAft>
              <a:buClr>
                <a:srgbClr val="373536"/>
              </a:buClr>
              <a:buSzPts val="1200"/>
              <a:buFont typeface="Calibri"/>
              <a:buNone/>
            </a:pPr>
            <a:r>
              <a:t/>
            </a:r>
            <a:endParaRPr i="1"/>
          </a:p>
        </p:txBody>
      </p:sp>
      <p:sp>
        <p:nvSpPr>
          <p:cNvPr id="312" name="Google Shape;312;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a:t>Have students complete p. 89 in the Student Interactive.</a:t>
            </a:r>
            <a:endParaRPr b="1">
              <a:latin typeface="Calibri"/>
              <a:ea typeface="Calibri"/>
              <a:cs typeface="Calibri"/>
              <a:sym typeface="Calibri"/>
            </a:endParaRPr>
          </a:p>
        </p:txBody>
      </p:sp>
      <p:sp>
        <p:nvSpPr>
          <p:cNvPr id="327" name="Google Shape;32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high frequency words are words that they will hear and see over and over in texts. </a:t>
            </a:r>
            <a:endParaRPr/>
          </a:p>
          <a:p>
            <a:pPr indent="-256032" lvl="0" marL="256032" rtl="0" algn="l">
              <a:lnSpc>
                <a:spcPct val="100000"/>
              </a:lnSpc>
              <a:spcBef>
                <a:spcPts val="0"/>
              </a:spcBef>
              <a:spcAft>
                <a:spcPts val="0"/>
              </a:spcAft>
              <a:buSzPts val="1200"/>
              <a:buFont typeface="Calibri"/>
              <a:buAutoNum type="arabicPeriod"/>
            </a:pPr>
            <a:r>
              <a:rPr lang="en-US"/>
              <a:t>Write and read the words who, there, and into. </a:t>
            </a:r>
            <a:endParaRPr/>
          </a:p>
          <a:p>
            <a:pPr indent="-256032" lvl="0" marL="256032" rtl="0" algn="l">
              <a:lnSpc>
                <a:spcPct val="100000"/>
              </a:lnSpc>
              <a:spcBef>
                <a:spcPts val="0"/>
              </a:spcBef>
              <a:spcAft>
                <a:spcPts val="0"/>
              </a:spcAft>
              <a:buSzPts val="1200"/>
              <a:buFont typeface="Calibri"/>
              <a:buAutoNum type="arabicPeriod"/>
            </a:pPr>
            <a:r>
              <a:rPr lang="en-US"/>
              <a:t>Have students </a:t>
            </a:r>
            <a:endParaRPr/>
          </a:p>
          <a:p>
            <a:pPr indent="-256032" lvl="1" marL="713232" rtl="0" algn="l">
              <a:lnSpc>
                <a:spcPct val="100000"/>
              </a:lnSpc>
              <a:spcBef>
                <a:spcPts val="0"/>
              </a:spcBef>
              <a:spcAft>
                <a:spcPts val="0"/>
              </a:spcAft>
              <a:buSzPts val="1200"/>
              <a:buFont typeface="Arial"/>
              <a:buChar char="•"/>
            </a:pPr>
            <a:r>
              <a:rPr lang="en-US"/>
              <a:t>repeat the words after you. </a:t>
            </a:r>
            <a:endParaRPr/>
          </a:p>
          <a:p>
            <a:pPr indent="-256032" lvl="1" marL="713232" rtl="0" algn="l">
              <a:lnSpc>
                <a:spcPct val="100000"/>
              </a:lnSpc>
              <a:spcBef>
                <a:spcPts val="0"/>
              </a:spcBef>
              <a:spcAft>
                <a:spcPts val="0"/>
              </a:spcAft>
              <a:buSzPts val="1200"/>
              <a:buFont typeface="Arial"/>
              <a:buChar char="•"/>
            </a:pPr>
            <a:r>
              <a:rPr lang="en-US"/>
              <a:t>spell each word, clapping as they say each letter.</a:t>
            </a:r>
            <a:endParaRPr/>
          </a:p>
        </p:txBody>
      </p:sp>
      <p:sp>
        <p:nvSpPr>
          <p:cNvPr id="340" name="Google Shape;34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Read the words mound, squash, shoots, and roots on p. 100 of the Student Interactive. As you read each word, have students point to the word and say it with you.</a:t>
            </a:r>
            <a:endParaRPr/>
          </a:p>
          <a:p>
            <a:pPr indent="-228600" lvl="0" marL="228600" rtl="0" algn="l">
              <a:lnSpc>
                <a:spcPct val="100000"/>
              </a:lnSpc>
              <a:spcBef>
                <a:spcPts val="0"/>
              </a:spcBef>
              <a:spcAft>
                <a:spcPts val="0"/>
              </a:spcAft>
              <a:buSzPts val="1200"/>
              <a:buFont typeface="Calibri"/>
              <a:buAutoNum type="arabicPeriod"/>
            </a:pPr>
            <a:r>
              <a:rPr lang="en-US"/>
              <a:t>Prompt students to share what they know about these words. Ask questions, such as </a:t>
            </a:r>
            <a:r>
              <a:rPr i="1" lang="en-US"/>
              <a:t>Where would you find the roots of a plant? What can you do with a squash?</a:t>
            </a:r>
            <a:endParaRPr/>
          </a:p>
          <a:p>
            <a:pPr indent="-228600" lvl="0" marL="228600" rtl="0" algn="l">
              <a:lnSpc>
                <a:spcPct val="100000"/>
              </a:lnSpc>
              <a:spcBef>
                <a:spcPts val="0"/>
              </a:spcBef>
              <a:spcAft>
                <a:spcPts val="0"/>
              </a:spcAft>
              <a:buSzPts val="1200"/>
              <a:buFont typeface="Calibri"/>
              <a:buAutoNum type="arabicPeriod"/>
            </a:pPr>
            <a:r>
              <a:rPr lang="en-US"/>
              <a:t>Suggest that students look for these words as you read.</a:t>
            </a:r>
            <a:endParaRPr i="1" sz="1200">
              <a:latin typeface="Calibri"/>
              <a:ea typeface="Calibri"/>
              <a:cs typeface="Calibri"/>
              <a:sym typeface="Calibri"/>
            </a:endParaRPr>
          </a:p>
        </p:txBody>
      </p:sp>
      <p:sp>
        <p:nvSpPr>
          <p:cNvPr id="353" name="Google Shape;35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Read aloud the purpose for reading on p. 100 of the Student Interactive. </a:t>
            </a:r>
            <a:r>
              <a:rPr i="1" lang="en-US"/>
              <a:t>Read the poems to discover new ways to describe weather</a:t>
            </a:r>
            <a:r>
              <a:rPr lang="en-US"/>
              <a:t>. Tell students that having a purpose, or reason, for reading helps them take their time as they read so they will not skip important parts of the text. Discuss the First Read Strategies. In this first read, tell students to read for understanding and enjoyment. After students complete the First Read, ask: </a:t>
            </a:r>
            <a:r>
              <a:rPr i="1" lang="en-US"/>
              <a:t>What did you like about the poems? Did you hear a rhythm?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First Read Strategies</a:t>
            </a:r>
            <a:endParaRPr/>
          </a:p>
          <a:p>
            <a:pPr indent="-228600" lvl="1" marL="685800" rtl="0" algn="l">
              <a:lnSpc>
                <a:spcPct val="100000"/>
              </a:lnSpc>
              <a:spcBef>
                <a:spcPts val="0"/>
              </a:spcBef>
              <a:spcAft>
                <a:spcPts val="0"/>
              </a:spcAft>
              <a:buClr>
                <a:srgbClr val="373536"/>
              </a:buClr>
              <a:buSzPts val="1200"/>
              <a:buFont typeface="Arial"/>
              <a:buChar char="•"/>
            </a:pPr>
            <a:r>
              <a:rPr lang="en-US"/>
              <a:t>READ Read or listen to the text. During the first reading, work to understand what the text is about. </a:t>
            </a:r>
            <a:endParaRPr/>
          </a:p>
          <a:p>
            <a:pPr indent="-228600" lvl="1" marL="685800" rtl="0" algn="l">
              <a:lnSpc>
                <a:spcPct val="100000"/>
              </a:lnSpc>
              <a:spcBef>
                <a:spcPts val="0"/>
              </a:spcBef>
              <a:spcAft>
                <a:spcPts val="0"/>
              </a:spcAft>
              <a:buClr>
                <a:srgbClr val="373536"/>
              </a:buClr>
              <a:buSzPts val="1200"/>
              <a:buFont typeface="Arial"/>
              <a:buChar char="•"/>
            </a:pPr>
            <a:r>
              <a:rPr lang="en-US"/>
              <a:t>LOOK Look at the pictures to help understand the text. </a:t>
            </a:r>
            <a:endParaRPr/>
          </a:p>
          <a:p>
            <a:pPr indent="-228600" lvl="1" marL="685800" rtl="0" algn="l">
              <a:lnSpc>
                <a:spcPct val="100000"/>
              </a:lnSpc>
              <a:spcBef>
                <a:spcPts val="0"/>
              </a:spcBef>
              <a:spcAft>
                <a:spcPts val="0"/>
              </a:spcAft>
              <a:buClr>
                <a:srgbClr val="373536"/>
              </a:buClr>
              <a:buSzPts val="1200"/>
              <a:buFont typeface="Arial"/>
              <a:buChar char="•"/>
            </a:pPr>
            <a:r>
              <a:rPr lang="en-US"/>
              <a:t>ASK Generate, or ask, questions about the text to deepen understanding. </a:t>
            </a:r>
            <a:endParaRPr/>
          </a:p>
          <a:p>
            <a:pPr indent="-228600" lvl="1" marL="685800" rtl="0" algn="l">
              <a:lnSpc>
                <a:spcPct val="100000"/>
              </a:lnSpc>
              <a:spcBef>
                <a:spcPts val="0"/>
              </a:spcBef>
              <a:spcAft>
                <a:spcPts val="0"/>
              </a:spcAft>
              <a:buClr>
                <a:srgbClr val="373536"/>
              </a:buClr>
              <a:buSzPts val="1200"/>
              <a:buFont typeface="Arial"/>
              <a:buChar char="•"/>
            </a:pPr>
            <a:r>
              <a:rPr lang="en-US"/>
              <a:t>TALK Talk to a partner about the text.</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Help students read the whole text independently, in pairs, or as a whole class. Use the First Read notes to help students connect with the text and to monitor comprehension.</a:t>
            </a:r>
            <a:endParaRPr b="0" i="1" sz="1200" u="none" strike="noStrike">
              <a:solidFill>
                <a:srgbClr val="373536"/>
              </a:solidFill>
              <a:latin typeface="Calibri"/>
              <a:ea typeface="Calibri"/>
              <a:cs typeface="Calibri"/>
              <a:sym typeface="Calibri"/>
            </a:endParaRPr>
          </a:p>
        </p:txBody>
      </p:sp>
      <p:sp>
        <p:nvSpPr>
          <p:cNvPr id="368" name="Google Shape;368;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THINK ALOUD </a:t>
            </a:r>
            <a:r>
              <a:rPr i="1" lang="en-US"/>
              <a:t>I see that the title of this poem is “Wehh-dooj.” This is a Tuscarora term that means “it’s raining.” As I read, I am going to look for how the writer describes what happens as the children experience the rain.</a:t>
            </a:r>
            <a:endParaRPr i="1" sz="1200" u="none" strike="noStrike">
              <a:latin typeface="Calibri"/>
              <a:ea typeface="Calibri"/>
              <a:cs typeface="Calibri"/>
              <a:sym typeface="Calibri"/>
            </a:endParaRPr>
          </a:p>
        </p:txBody>
      </p:sp>
      <p:sp>
        <p:nvSpPr>
          <p:cNvPr id="380" name="Google Shape;38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p:txBody>
      </p:sp>
      <p:sp>
        <p:nvSpPr>
          <p:cNvPr id="393" name="Google Shape;39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THINK ALOUD </a:t>
            </a:r>
            <a:r>
              <a:rPr i="1" lang="en-US"/>
              <a:t>I will look at the pictures to better understand what I’m reading. I see that the seeds have grown into plants. I see corn and squash blossoms. The sun is helping the plants grow. The rainbow shows that it has just rained. </a:t>
            </a:r>
            <a:endParaRPr/>
          </a:p>
          <a:p>
            <a:pPr indent="-228600" lvl="0" marL="228600" rtl="0" algn="l">
              <a:lnSpc>
                <a:spcPct val="100000"/>
              </a:lnSpc>
              <a:spcBef>
                <a:spcPts val="0"/>
              </a:spcBef>
              <a:spcAft>
                <a:spcPts val="0"/>
              </a:spcAft>
              <a:buClr>
                <a:schemeClr val="dk1"/>
              </a:buClr>
              <a:buSzPts val="1200"/>
              <a:buFont typeface="Calibri"/>
              <a:buAutoNum type="arabicPeriod"/>
            </a:pPr>
            <a:r>
              <a:rPr i="1" lang="en-US"/>
              <a:t>I see that the title of this poem has words I don’t know, but below the title it tells me what the words mean. This is how you say the words: Ees-aw-hah’ Ees-aeh is pronounced ees-ah-ha ees-eh.</a:t>
            </a:r>
            <a:endParaRPr i="1" sz="1200" u="none" strike="noStrike">
              <a:latin typeface="Calibri"/>
              <a:ea typeface="Calibri"/>
              <a:cs typeface="Calibri"/>
              <a:sym typeface="Calibri"/>
            </a:endParaRPr>
          </a:p>
        </p:txBody>
      </p:sp>
      <p:sp>
        <p:nvSpPr>
          <p:cNvPr id="405" name="Google Shape;405;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a:solidFill>
                <a:srgbClr val="373536"/>
              </a:solidFill>
            </a:endParaRPr>
          </a:p>
        </p:txBody>
      </p:sp>
      <p:sp>
        <p:nvSpPr>
          <p:cNvPr id="418" name="Google Shape;418;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Use these suggestions to prompt students’ initial responses to reading “Wehh-dooj” and “Ees-aw-hah’ Ees-aeh.”</a:t>
            </a:r>
            <a:endParaRPr/>
          </a:p>
          <a:p>
            <a:pPr indent="-228600" lvl="1" marL="685800" rtl="0" algn="l">
              <a:lnSpc>
                <a:spcPct val="100000"/>
              </a:lnSpc>
              <a:spcBef>
                <a:spcPts val="0"/>
              </a:spcBef>
              <a:spcAft>
                <a:spcPts val="0"/>
              </a:spcAft>
              <a:buClr>
                <a:srgbClr val="373536"/>
              </a:buClr>
              <a:buSzPts val="1200"/>
              <a:buFont typeface="Arial"/>
              <a:buChar char="•"/>
            </a:pPr>
            <a:r>
              <a:rPr lang="en-US"/>
              <a:t>Brainstorm How did the poems tell about the weather?</a:t>
            </a:r>
            <a:endParaRPr/>
          </a:p>
          <a:p>
            <a:pPr indent="-228600" lvl="1" marL="685800" rtl="0" algn="l">
              <a:lnSpc>
                <a:spcPct val="100000"/>
              </a:lnSpc>
              <a:spcBef>
                <a:spcPts val="0"/>
              </a:spcBef>
              <a:spcAft>
                <a:spcPts val="0"/>
              </a:spcAft>
              <a:buClr>
                <a:srgbClr val="373536"/>
              </a:buClr>
              <a:buSzPts val="1200"/>
              <a:buFont typeface="Arial"/>
              <a:buChar char="•"/>
            </a:pPr>
            <a:r>
              <a:rPr lang="en-US"/>
              <a:t>Discuss Talk with a partner about what you liked most about the poems and why</a:t>
            </a:r>
            <a:endParaRPr b="0" i="0" sz="1200" u="none" strike="noStrike">
              <a:solidFill>
                <a:srgbClr val="373536"/>
              </a:solidFill>
              <a:latin typeface="Calibri"/>
              <a:ea typeface="Calibri"/>
              <a:cs typeface="Calibri"/>
              <a:sym typeface="Calibri"/>
            </a:endParaRPr>
          </a:p>
        </p:txBody>
      </p:sp>
      <p:sp>
        <p:nvSpPr>
          <p:cNvPr id="430" name="Google Shape;430;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the author of the poems used specific words to tell about plants and nature.</a:t>
            </a:r>
            <a:endParaRPr/>
          </a:p>
          <a:p>
            <a:pPr indent="-228600" lvl="1" marL="685800" rtl="0" algn="l">
              <a:lnSpc>
                <a:spcPct val="100000"/>
              </a:lnSpc>
              <a:spcBef>
                <a:spcPts val="0"/>
              </a:spcBef>
              <a:spcAft>
                <a:spcPts val="0"/>
              </a:spcAft>
              <a:buClr>
                <a:srgbClr val="373536"/>
              </a:buClr>
              <a:buSzPts val="1200"/>
              <a:buFont typeface="Arial"/>
              <a:buChar char="•"/>
            </a:pPr>
            <a:r>
              <a:rPr lang="en-US"/>
              <a:t>READ </a:t>
            </a:r>
            <a:r>
              <a:rPr i="1" lang="en-US"/>
              <a:t>Read the word</a:t>
            </a:r>
            <a:r>
              <a:rPr lang="en-US"/>
              <a:t>.</a:t>
            </a:r>
            <a:endParaRPr/>
          </a:p>
          <a:p>
            <a:pPr indent="-228600" lvl="1" marL="685800" rtl="0" algn="l">
              <a:lnSpc>
                <a:spcPct val="100000"/>
              </a:lnSpc>
              <a:spcBef>
                <a:spcPts val="0"/>
              </a:spcBef>
              <a:spcAft>
                <a:spcPts val="0"/>
              </a:spcAft>
              <a:buClr>
                <a:srgbClr val="373536"/>
              </a:buClr>
              <a:buSzPts val="1200"/>
              <a:buFont typeface="Arial"/>
              <a:buChar char="•"/>
            </a:pPr>
            <a:r>
              <a:rPr lang="en-US"/>
              <a:t>THINK </a:t>
            </a:r>
            <a:r>
              <a:rPr i="1" lang="en-US"/>
              <a:t>Think about the meaning of the word. Use the pictures and text around the word to help you understand the word’s meaning.</a:t>
            </a:r>
            <a:endParaRPr/>
          </a:p>
          <a:p>
            <a:pPr indent="-228600" lvl="1" marL="685800" rtl="0" algn="l">
              <a:lnSpc>
                <a:spcPct val="100000"/>
              </a:lnSpc>
              <a:spcBef>
                <a:spcPts val="0"/>
              </a:spcBef>
              <a:spcAft>
                <a:spcPts val="0"/>
              </a:spcAft>
              <a:buClr>
                <a:srgbClr val="373536"/>
              </a:buClr>
              <a:buSzPts val="1200"/>
              <a:buFont typeface="Arial"/>
              <a:buChar char="•"/>
            </a:pPr>
            <a:r>
              <a:rPr lang="en-US"/>
              <a:t>DISCUSS </a:t>
            </a:r>
            <a:r>
              <a:rPr i="1" lang="en-US"/>
              <a:t>Ask yourself questions such as: What pictures can a reader use to figure out the meaning of the word? Are there other nearby words that can help readers better understand this word?</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Model how to complete the activity on p. 110 of the Student Interactive, using the word mound. Read aloud the word mound and then ask students to look at each picture on the page. </a:t>
            </a:r>
            <a:r>
              <a:rPr i="1" lang="en-US"/>
              <a:t>I will look closely at each picture to find the one that is a mound. I know that a mound is a small hill or pile of earth, so that is what I’m looking for. I see it is the second picture. I will draw a line from the word to the picture.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Read aloud each of the words. Have students complete the matching activity on p. 110 in the Student Interactive. Tell students that familiar words can have more than one meaning. Have students identify a new meaning for the verb squash.</a:t>
            </a:r>
            <a:endParaRPr b="0" i="1" sz="1200" u="none" strike="noStrike">
              <a:solidFill>
                <a:srgbClr val="373536"/>
              </a:solidFill>
              <a:latin typeface="Calibri"/>
              <a:ea typeface="Calibri"/>
              <a:cs typeface="Calibri"/>
              <a:sym typeface="Calibri"/>
            </a:endParaRPr>
          </a:p>
        </p:txBody>
      </p:sp>
      <p:sp>
        <p:nvSpPr>
          <p:cNvPr id="442" name="Google Shape;442;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0" name="Google Shape;1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complete the Check for Understanding on p. 111 of the Student Interactive.</a:t>
            </a:r>
            <a:endParaRPr sz="1200">
              <a:latin typeface="Calibri"/>
              <a:ea typeface="Calibri"/>
              <a:cs typeface="Calibri"/>
              <a:sym typeface="Calibri"/>
            </a:endParaRPr>
          </a:p>
        </p:txBody>
      </p:sp>
      <p:sp>
        <p:nvSpPr>
          <p:cNvPr id="455" name="Google Shape;455;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Question and answer books include an introduction that states the topic. They also include a conclusion. The conclusion is found at the end of the book and reminds readers about the topic.</a:t>
            </a:r>
            <a:endParaRPr/>
          </a:p>
          <a:p>
            <a:pPr indent="-228600" lvl="0" marL="228600" rtl="0" algn="l">
              <a:lnSpc>
                <a:spcPct val="100000"/>
              </a:lnSpc>
              <a:spcBef>
                <a:spcPts val="0"/>
              </a:spcBef>
              <a:spcAft>
                <a:spcPts val="0"/>
              </a:spcAft>
              <a:buSzPts val="1200"/>
              <a:buFont typeface="Calibri"/>
              <a:buAutoNum type="arabicPeriod"/>
            </a:pPr>
            <a:r>
              <a:rPr lang="en-US"/>
              <a:t>Use stack texts to show students how authors use introductions and conclusions in question and answer books. Explain that an introduction tells the reader what the book is about. Read the introduction of a stack book aloud, and ask students what they think they will learn from the book. Continue to read the entire book, pausing before you get to the conclusion. Then explain that a conclusion comes at the end of the book and reminds readers about the main points of the book. Read the conclusion and ask students what the main points of the book were.</a:t>
            </a:r>
            <a:endParaRPr/>
          </a:p>
          <a:p>
            <a:pPr indent="-228600" lvl="0" marL="228600" rtl="0" algn="l">
              <a:lnSpc>
                <a:spcPct val="100000"/>
              </a:lnSpc>
              <a:spcBef>
                <a:spcPts val="0"/>
              </a:spcBef>
              <a:spcAft>
                <a:spcPts val="0"/>
              </a:spcAft>
              <a:buSzPts val="1200"/>
              <a:buFont typeface="Calibri"/>
              <a:buAutoNum type="arabicPeriod"/>
            </a:pPr>
            <a:r>
              <a:rPr lang="en-US"/>
              <a:t>Use another stack text and have students identify the introduction and conclusion. Engage students in a discussion about why introductions and conclusions are important in question and answer books.</a:t>
            </a:r>
            <a:endParaRPr b="0" i="1" sz="1200" u="none" strike="noStrike">
              <a:solidFill>
                <a:srgbClr val="373536"/>
              </a:solidFill>
              <a:latin typeface="Calibri"/>
              <a:ea typeface="Calibri"/>
              <a:cs typeface="Calibri"/>
              <a:sym typeface="Calibri"/>
            </a:endParaRPr>
          </a:p>
        </p:txBody>
      </p:sp>
      <p:sp>
        <p:nvSpPr>
          <p:cNvPr id="468" name="Google Shape;468;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Students should begin writing their introduction and conclusion if they have not done so already. Remind them to draw a picture to accompany their introduction or conclusion.</a:t>
            </a:r>
            <a:endParaRPr/>
          </a:p>
          <a:p>
            <a:pPr indent="-228600" lvl="0" marL="228600" rtl="0" algn="l">
              <a:lnSpc>
                <a:spcPct val="100000"/>
              </a:lnSpc>
              <a:spcBef>
                <a:spcPts val="0"/>
              </a:spcBef>
              <a:spcAft>
                <a:spcPts val="0"/>
              </a:spcAft>
              <a:buSzPts val="1200"/>
              <a:buFont typeface="Calibri"/>
              <a:buAutoNum type="arabicPeriod"/>
            </a:pPr>
            <a:r>
              <a:rPr lang="en-US"/>
              <a:t>Writing Support</a:t>
            </a:r>
            <a:endParaRPr/>
          </a:p>
          <a:p>
            <a:pPr indent="-228600" lvl="1" marL="685800" rtl="0" algn="l">
              <a:lnSpc>
                <a:spcPct val="100000"/>
              </a:lnSpc>
              <a:spcBef>
                <a:spcPts val="0"/>
              </a:spcBef>
              <a:spcAft>
                <a:spcPts val="0"/>
              </a:spcAft>
              <a:buSzPts val="1200"/>
              <a:buFont typeface="Arial"/>
              <a:buChar char="•"/>
            </a:pPr>
            <a:r>
              <a:rPr lang="en-US"/>
              <a:t>Modeled - Model writing an introduction and conclusion for your book.</a:t>
            </a:r>
            <a:endParaRPr/>
          </a:p>
          <a:p>
            <a:pPr indent="-228600" lvl="1" marL="685800" rtl="0" algn="l">
              <a:lnSpc>
                <a:spcPct val="100000"/>
              </a:lnSpc>
              <a:spcBef>
                <a:spcPts val="0"/>
              </a:spcBef>
              <a:spcAft>
                <a:spcPts val="0"/>
              </a:spcAft>
              <a:buSzPts val="1200"/>
              <a:buFont typeface="Arial"/>
              <a:buChar char="•"/>
            </a:pPr>
            <a:r>
              <a:rPr lang="en-US"/>
              <a:t>Shared - Work with students to review words to include in introductions and conclusions. </a:t>
            </a:r>
            <a:endParaRPr/>
          </a:p>
          <a:p>
            <a:pPr indent="-228600" lvl="1" marL="685800" rtl="0" algn="l">
              <a:lnSpc>
                <a:spcPct val="100000"/>
              </a:lnSpc>
              <a:spcBef>
                <a:spcPts val="0"/>
              </a:spcBef>
              <a:spcAft>
                <a:spcPts val="0"/>
              </a:spcAft>
              <a:buSzPts val="1200"/>
              <a:buFont typeface="Arial"/>
              <a:buChar char="•"/>
            </a:pPr>
            <a:r>
              <a:rPr lang="en-US"/>
              <a:t>Guided - Ask students why an introduction and conclusion are important.</a:t>
            </a:r>
            <a:endParaRPr/>
          </a:p>
          <a:p>
            <a:pPr indent="-228600" lvl="0" marL="228600" rtl="0" algn="l">
              <a:lnSpc>
                <a:spcPct val="100000"/>
              </a:lnSpc>
              <a:spcBef>
                <a:spcPts val="0"/>
              </a:spcBef>
              <a:spcAft>
                <a:spcPts val="0"/>
              </a:spcAft>
              <a:buSzPts val="1200"/>
              <a:buFont typeface="Calibri"/>
              <a:buAutoNum type="arabicPeriod"/>
            </a:pPr>
            <a:r>
              <a:rPr lang="en-US"/>
              <a:t>If students demonstrate understanding, they can continue working on their books.</a:t>
            </a:r>
            <a:endParaRPr/>
          </a:p>
          <a:p>
            <a:pPr indent="-228600" lvl="0" marL="228600" rtl="0" algn="l">
              <a:lnSpc>
                <a:spcPct val="100000"/>
              </a:lnSpc>
              <a:spcBef>
                <a:spcPts val="0"/>
              </a:spcBef>
              <a:spcAft>
                <a:spcPts val="0"/>
              </a:spcAft>
              <a:buSzPts val="1200"/>
              <a:buFont typeface="Calibri"/>
              <a:buAutoNum type="arabicPeriod"/>
            </a:pPr>
            <a:r>
              <a:rPr lang="en-US"/>
              <a:t>Call on several students to share their ideas for their introduction and conclusion with the class. Remind students to be active listeners.</a:t>
            </a:r>
            <a:endParaRPr/>
          </a:p>
        </p:txBody>
      </p:sp>
      <p:sp>
        <p:nvSpPr>
          <p:cNvPr id="479" name="Google Shape;479;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Explain that words that have two letters, a vowel followed by a consonant, are VC words. The vowel sound in VC words is usually short. </a:t>
            </a:r>
            <a:endParaRPr/>
          </a:p>
          <a:p>
            <a:pPr indent="-228600" lvl="0" marL="228600" rtl="0" algn="l">
              <a:lnSpc>
                <a:spcPct val="100000"/>
              </a:lnSpc>
              <a:spcBef>
                <a:spcPts val="0"/>
              </a:spcBef>
              <a:spcAft>
                <a:spcPts val="0"/>
              </a:spcAft>
              <a:buSzPts val="1200"/>
              <a:buFont typeface="Calibri"/>
              <a:buAutoNum type="arabicPeriod"/>
            </a:pPr>
            <a:r>
              <a:rPr lang="en-US"/>
              <a:t>Write or display the following VC word: at. Say the word aloud and point out that the word is spelled with the vowel a and the consonant t. </a:t>
            </a:r>
            <a:endParaRPr/>
          </a:p>
          <a:p>
            <a:pPr indent="-228600" lvl="0" marL="228600" rtl="0" algn="l">
              <a:lnSpc>
                <a:spcPct val="100000"/>
              </a:lnSpc>
              <a:spcBef>
                <a:spcPts val="0"/>
              </a:spcBef>
              <a:spcAft>
                <a:spcPts val="0"/>
              </a:spcAft>
              <a:buSzPts val="1200"/>
              <a:buFont typeface="Calibri"/>
              <a:buAutoNum type="arabicPeriod"/>
            </a:pPr>
            <a:r>
              <a:rPr lang="en-US"/>
              <a:t>Have students complete the activity on p. 116 in the Student Interactive.</a:t>
            </a:r>
            <a:endParaRPr b="0" i="0" sz="1800" u="none" strike="noStrike">
              <a:solidFill>
                <a:srgbClr val="000000"/>
              </a:solidFill>
              <a:latin typeface="Calibri"/>
              <a:ea typeface="Calibri"/>
              <a:cs typeface="Calibri"/>
              <a:sym typeface="Calibri"/>
            </a:endParaRPr>
          </a:p>
        </p:txBody>
      </p:sp>
      <p:sp>
        <p:nvSpPr>
          <p:cNvPr id="492" name="Google Shape;492;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Explain that sentences need to express a complete thought. They need a naming part and an action part. </a:t>
            </a:r>
            <a:endParaRPr/>
          </a:p>
          <a:p>
            <a:pPr indent="-228600" lvl="0" marL="228600" rtl="0" algn="l">
              <a:lnSpc>
                <a:spcPct val="100000"/>
              </a:lnSpc>
              <a:spcBef>
                <a:spcPts val="0"/>
              </a:spcBef>
              <a:spcAft>
                <a:spcPts val="0"/>
              </a:spcAft>
              <a:buSzPts val="1200"/>
              <a:buFont typeface="Calibri"/>
              <a:buAutoNum type="arabicPeriod"/>
            </a:pPr>
            <a:r>
              <a:rPr lang="en-US"/>
              <a:t>Say the following sentence: Jen. Then say: </a:t>
            </a:r>
            <a:r>
              <a:rPr i="1" lang="en-US"/>
              <a:t>This sentence has a naming part. The naming part is Jen. Jen is who the sentence is about. But it is not a complete sentence. It does not have an action part. We don’t know what Jen does</a:t>
            </a:r>
            <a:r>
              <a:rPr lang="en-US"/>
              <a:t>. Say the following word to complete the sentence: walks. </a:t>
            </a:r>
            <a:endParaRPr/>
          </a:p>
          <a:p>
            <a:pPr indent="-228600" lvl="0" marL="228600" rtl="0" algn="l">
              <a:lnSpc>
                <a:spcPct val="100000"/>
              </a:lnSpc>
              <a:spcBef>
                <a:spcPts val="0"/>
              </a:spcBef>
              <a:spcAft>
                <a:spcPts val="0"/>
              </a:spcAft>
              <a:buSzPts val="1200"/>
              <a:buFont typeface="Calibri"/>
              <a:buAutoNum type="arabicPeriod"/>
            </a:pPr>
            <a:r>
              <a:rPr lang="en-US"/>
              <a:t>Say the following: She stands. We. Work with students to decide which sentence is a complete sentence and which is not. Ask students how you can make the incomplete sentence a complete sentence.</a:t>
            </a:r>
            <a:endParaRPr b="0" i="0" sz="1200" u="none" strike="noStrike">
              <a:solidFill>
                <a:srgbClr val="000000"/>
              </a:solidFill>
              <a:latin typeface="Calibri"/>
              <a:ea typeface="Calibri"/>
              <a:cs typeface="Calibri"/>
              <a:sym typeface="Calibri"/>
            </a:endParaRPr>
          </a:p>
        </p:txBody>
      </p:sp>
      <p:sp>
        <p:nvSpPr>
          <p:cNvPr id="506" name="Google Shape;506;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7" name="Google Shape;51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Say the word holiday. </a:t>
            </a:r>
            <a:r>
              <a:rPr i="1" lang="en-US"/>
              <a:t>Listen carefully as I count the syllables: hol </a:t>
            </a:r>
            <a:r>
              <a:rPr lang="en-US"/>
              <a:t>(clap) </a:t>
            </a:r>
            <a:r>
              <a:rPr i="1" lang="en-US"/>
              <a:t>i </a:t>
            </a:r>
            <a:r>
              <a:rPr lang="en-US"/>
              <a:t>(clap) </a:t>
            </a:r>
            <a:r>
              <a:rPr i="1" lang="en-US"/>
              <a:t>day</a:t>
            </a:r>
            <a:r>
              <a:rPr lang="en-US"/>
              <a:t> (clap). </a:t>
            </a:r>
            <a:r>
              <a:rPr i="1" lang="en-US"/>
              <a:t>How many times did I clap? </a:t>
            </a:r>
            <a:r>
              <a:rPr lang="en-US"/>
              <a:t>Students should say three. </a:t>
            </a:r>
            <a:r>
              <a:rPr i="1" lang="en-US"/>
              <a:t>How many syllables are in holiday? </a:t>
            </a:r>
            <a:r>
              <a:rPr lang="en-US"/>
              <a:t>Students should say three. </a:t>
            </a:r>
            <a:r>
              <a:rPr i="1" lang="en-US"/>
              <a:t>If I take away the last two syllables in the word holiday, what syllable is left?</a:t>
            </a:r>
            <a:r>
              <a:rPr lang="en-US"/>
              <a:t> Students should say hol. </a:t>
            </a:r>
            <a:r>
              <a:rPr i="1" lang="en-US"/>
              <a:t>If I take away the first two syllables in the word holiday, what syllable is left? </a:t>
            </a:r>
            <a:r>
              <a:rPr lang="en-US"/>
              <a:t>Students should say day</a:t>
            </a:r>
            <a:r>
              <a:rPr i="1" lang="en-US"/>
              <a:t>. If I take away the first and last syllables in holiday, what syllable is left?</a:t>
            </a:r>
            <a:r>
              <a:rPr lang="en-US"/>
              <a:t> Students should say i.</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Repeat the routine with the words butterfly and watermelon.</a:t>
            </a:r>
            <a:endParaRPr i="0" sz="1200">
              <a:solidFill>
                <a:srgbClr val="373536"/>
              </a:solidFill>
              <a:latin typeface="Calibri"/>
              <a:ea typeface="Calibri"/>
              <a:cs typeface="Calibri"/>
              <a:sym typeface="Calibri"/>
            </a:endParaRPr>
          </a:p>
        </p:txBody>
      </p:sp>
      <p:sp>
        <p:nvSpPr>
          <p:cNvPr id="528" name="Google Shape;528;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Write the word gap on the board and read it with students. </a:t>
            </a:r>
            <a:r>
              <a:rPr i="1" lang="en-US"/>
              <a:t>The word gap begins with the letter g. What sound does g spell? That’s right, /g/. Say the sound /g/ with me. What sound do you hear in the middle of gap?</a:t>
            </a:r>
            <a:r>
              <a:rPr lang="en-US"/>
              <a:t> Students should say /a/. </a:t>
            </a:r>
            <a:r>
              <a:rPr i="1" lang="en-US"/>
              <a:t>Yes, the letter a spells the sound /a/. </a:t>
            </a:r>
            <a:r>
              <a:rPr lang="en-US"/>
              <a:t>Write quake on the board. </a:t>
            </a:r>
            <a:r>
              <a:rPr i="1" lang="en-US"/>
              <a:t>The word quake begins with the letters qu. What sound does qu spell? That’s right, /kw/. Say the sound /kw/ with me. What sound do you hear in the middle of quake?</a:t>
            </a:r>
            <a:r>
              <a:rPr lang="en-US"/>
              <a:t> Students should say /ā/. </a:t>
            </a:r>
            <a:r>
              <a:rPr i="1" lang="en-US"/>
              <a:t>Yes, the vowel pattern a_e spells the sound /ā/.</a:t>
            </a:r>
            <a:endParaRPr/>
          </a:p>
          <a:p>
            <a:pPr indent="-228600" lvl="0" marL="228600" rtl="0" algn="l">
              <a:lnSpc>
                <a:spcPct val="100000"/>
              </a:lnSpc>
              <a:spcBef>
                <a:spcPts val="0"/>
              </a:spcBef>
              <a:spcAft>
                <a:spcPts val="0"/>
              </a:spcAft>
              <a:buSzPts val="1200"/>
              <a:buFont typeface="Calibri"/>
              <a:buAutoNum type="arabicPeriod"/>
            </a:pPr>
            <a:r>
              <a:rPr lang="en-US"/>
              <a:t>Today we are reviewing the sounds /g/, /kw/, /a/, and /ā/. Have volunteers identify the letters or pattern that spells each of the sounds.</a:t>
            </a:r>
            <a:endParaRPr i="1"/>
          </a:p>
          <a:p>
            <a:pPr indent="-228600" lvl="0" marL="228600" rtl="0" algn="l">
              <a:lnSpc>
                <a:spcPct val="100000"/>
              </a:lnSpc>
              <a:spcBef>
                <a:spcPts val="0"/>
              </a:spcBef>
              <a:spcAft>
                <a:spcPts val="0"/>
              </a:spcAft>
              <a:buSzPts val="1200"/>
              <a:buFont typeface="Calibri"/>
              <a:buAutoNum type="arabicPeriod"/>
            </a:pPr>
            <a:r>
              <a:rPr lang="en-US"/>
              <a:t>Have students turn to p. 90 in the Student Interactive. Have them use letter-sound relationships to decode the words on the page. Then have them underline the words with /a/ spelled a and /ā/ spelled a_e, and have them circle any words with /kw/ spelled qu and /g/ spelled g.</a:t>
            </a:r>
            <a:endParaRPr b="1" i="1" sz="1200">
              <a:latin typeface="Calibri"/>
              <a:ea typeface="Calibri"/>
              <a:cs typeface="Calibri"/>
              <a:sym typeface="Calibri"/>
            </a:endParaRPr>
          </a:p>
        </p:txBody>
      </p:sp>
      <p:sp>
        <p:nvSpPr>
          <p:cNvPr id="541" name="Google Shape;541;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today they are going to continue working with high-frequency words. </a:t>
            </a:r>
            <a:r>
              <a:rPr i="1" lang="en-US"/>
              <a:t>You will see these words over and over in texts</a:t>
            </a:r>
            <a:r>
              <a:rPr lang="en-US"/>
              <a:t>. Have students read the words at the top of p. 91 in the Student Interactive with you: who, into, there. </a:t>
            </a:r>
            <a:endParaRPr/>
          </a:p>
          <a:p>
            <a:pPr indent="-256032" lvl="0" marL="256032" rtl="0" algn="l">
              <a:lnSpc>
                <a:spcPct val="100000"/>
              </a:lnSpc>
              <a:spcBef>
                <a:spcPts val="0"/>
              </a:spcBef>
              <a:spcAft>
                <a:spcPts val="0"/>
              </a:spcAft>
              <a:buSzPts val="1200"/>
              <a:buFont typeface="Calibri"/>
              <a:buAutoNum type="arabicPeriod"/>
            </a:pPr>
            <a:r>
              <a:rPr lang="en-US"/>
              <a:t>Have students look at the words at the top of p. 91. Tell them to identify and point to each word when you say it. Say who. Pause to let students find and point to the word. Say there. Say into. Repeat the activity until students are familiar with each word.</a:t>
            </a:r>
            <a:endParaRPr/>
          </a:p>
          <a:p>
            <a:pPr indent="-256032" lvl="0" marL="256032" rtl="0" algn="l">
              <a:lnSpc>
                <a:spcPct val="100000"/>
              </a:lnSpc>
              <a:spcBef>
                <a:spcPts val="0"/>
              </a:spcBef>
              <a:spcAft>
                <a:spcPts val="0"/>
              </a:spcAft>
              <a:buSzPts val="1200"/>
              <a:buFont typeface="Calibri"/>
              <a:buAutoNum type="arabicPeriod"/>
            </a:pPr>
            <a:r>
              <a:rPr lang="en-US"/>
              <a:t>Have students read the sentences on p. 91 with you. Ask them to identify the words who, there, and into in the sentences and underline the high-frequency words. Have them read the sentences with a partner. Then have students write one of the high-frequency words on the line.</a:t>
            </a:r>
            <a:endParaRPr/>
          </a:p>
        </p:txBody>
      </p:sp>
      <p:sp>
        <p:nvSpPr>
          <p:cNvPr id="556" name="Google Shape;556;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Discuss rhyme with students. Provide some simple rhyming pairs such as can/man, hop/top, and bring/sing.</a:t>
            </a:r>
            <a:endParaRPr/>
          </a:p>
          <a:p>
            <a:pPr indent="-228600" lvl="1" marL="685800" rtl="0" algn="l">
              <a:lnSpc>
                <a:spcPct val="100000"/>
              </a:lnSpc>
              <a:spcBef>
                <a:spcPts val="0"/>
              </a:spcBef>
              <a:spcAft>
                <a:spcPts val="0"/>
              </a:spcAft>
              <a:buSzPts val="1200"/>
              <a:buFont typeface="Arial"/>
              <a:buChar char="•"/>
            </a:pPr>
            <a:r>
              <a:rPr i="1" lang="en-US"/>
              <a:t>Words that rhyme have the same middle and ending sounds.</a:t>
            </a:r>
            <a:endParaRPr/>
          </a:p>
          <a:p>
            <a:pPr indent="-228600" lvl="1" marL="685800" rtl="0" algn="l">
              <a:lnSpc>
                <a:spcPct val="100000"/>
              </a:lnSpc>
              <a:spcBef>
                <a:spcPts val="0"/>
              </a:spcBef>
              <a:spcAft>
                <a:spcPts val="0"/>
              </a:spcAft>
              <a:buSzPts val="1200"/>
              <a:buFont typeface="Arial"/>
              <a:buChar char="•"/>
            </a:pPr>
            <a:r>
              <a:rPr i="1" lang="en-US"/>
              <a:t>Listen carefully to the middle and ending sounds. Both must be the same in words that rhyme.</a:t>
            </a:r>
            <a:endParaRPr/>
          </a:p>
          <a:p>
            <a:pPr indent="-228600" lvl="1" marL="685800" rtl="0" algn="l">
              <a:lnSpc>
                <a:spcPct val="100000"/>
              </a:lnSpc>
              <a:spcBef>
                <a:spcPts val="0"/>
              </a:spcBef>
              <a:spcAft>
                <a:spcPts val="0"/>
              </a:spcAft>
              <a:buSzPts val="1200"/>
              <a:buFont typeface="Arial"/>
              <a:buChar char="•"/>
            </a:pPr>
            <a:r>
              <a:rPr i="1" lang="en-US"/>
              <a:t>In words with only two sounds, such as by and tie, listen to the last sound to tell if they rhyme.</a:t>
            </a:r>
            <a:endParaRPr/>
          </a:p>
          <a:p>
            <a:pPr indent="-228600" lvl="0" marL="228600" rtl="0" algn="l">
              <a:lnSpc>
                <a:spcPct val="100000"/>
              </a:lnSpc>
              <a:spcBef>
                <a:spcPts val="0"/>
              </a:spcBef>
              <a:spcAft>
                <a:spcPts val="0"/>
              </a:spcAft>
              <a:buSzPts val="1200"/>
              <a:buFont typeface="Calibri"/>
              <a:buAutoNum type="arabicPeriod"/>
            </a:pPr>
            <a:r>
              <a:rPr lang="en-US"/>
              <a:t>Discuss rhythm. Explain that songs, poems, and dances have rhythm because they usually have a beat. </a:t>
            </a:r>
            <a:endParaRPr/>
          </a:p>
          <a:p>
            <a:pPr indent="-228600" lvl="1" marL="685800" rtl="0" algn="l">
              <a:lnSpc>
                <a:spcPct val="100000"/>
              </a:lnSpc>
              <a:spcBef>
                <a:spcPts val="0"/>
              </a:spcBef>
              <a:spcAft>
                <a:spcPts val="0"/>
              </a:spcAft>
              <a:buSzPts val="1200"/>
              <a:buFont typeface="Arial"/>
              <a:buChar char="•"/>
            </a:pPr>
            <a:r>
              <a:rPr i="1" lang="en-US"/>
              <a:t>Rhythm is a repeated pattern of sound. It means that you can tap along with the poem.</a:t>
            </a:r>
            <a:endParaRPr/>
          </a:p>
          <a:p>
            <a:pPr indent="-228600" lvl="0" marL="228600" rtl="0" algn="l">
              <a:lnSpc>
                <a:spcPct val="100000"/>
              </a:lnSpc>
              <a:spcBef>
                <a:spcPts val="0"/>
              </a:spcBef>
              <a:spcAft>
                <a:spcPts val="0"/>
              </a:spcAft>
              <a:buSzPts val="1200"/>
              <a:buFont typeface="Calibri"/>
              <a:buAutoNum type="arabicPeriod"/>
            </a:pPr>
            <a:r>
              <a:rPr lang="en-US"/>
              <a:t>Model how you identify rhyme in a poem. Use the words on p. 103 of the Student Interactive. </a:t>
            </a:r>
            <a:r>
              <a:rPr i="1" lang="en-US"/>
              <a:t>I know that when words rhyme, they have the same middle and ending sounds. I will read page 103 aloud and listen for words that rhyme</a:t>
            </a:r>
            <a:r>
              <a:rPr lang="en-US"/>
              <a:t>. Read aloud the page. </a:t>
            </a:r>
            <a:r>
              <a:rPr i="1" lang="en-US"/>
              <a:t>I hear the same middle and ending sounds in the words ground and mound: /ou/ /n/ /d/. These words rhyme. Rhyming words make poems fun to read.</a:t>
            </a:r>
            <a:endParaRPr/>
          </a:p>
          <a:p>
            <a:pPr indent="-228600" lvl="0" marL="228600" rtl="0" algn="l">
              <a:lnSpc>
                <a:spcPct val="100000"/>
              </a:lnSpc>
              <a:spcBef>
                <a:spcPts val="0"/>
              </a:spcBef>
              <a:spcAft>
                <a:spcPts val="0"/>
              </a:spcAft>
              <a:buSzPts val="1200"/>
              <a:buFont typeface="Calibri"/>
              <a:buAutoNum type="arabicPeriod"/>
            </a:pPr>
            <a:r>
              <a:rPr lang="en-US"/>
              <a:t>Read aloud the poem on p. 98 in the Student Interactive again. Clap the rhythm as you read it. Have students say the poem with you and clap the rhythm. Then ask them to follow the Close Read note on p. 107 by underlining the words that rhyme.</a:t>
            </a:r>
            <a:endParaRPr i="1" sz="1200">
              <a:latin typeface="Calibri"/>
              <a:ea typeface="Calibri"/>
              <a:cs typeface="Calibri"/>
              <a:sym typeface="Calibri"/>
            </a:endParaRPr>
          </a:p>
        </p:txBody>
      </p:sp>
      <p:sp>
        <p:nvSpPr>
          <p:cNvPr id="572" name="Google Shape;572;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today they are going to take apart and put together syllables. </a:t>
            </a:r>
            <a:r>
              <a:rPr i="1" lang="en-US"/>
              <a:t>Let’s say the word back together. Clap for each syllable: back </a:t>
            </a:r>
            <a:r>
              <a:rPr lang="en-US"/>
              <a:t>(clap). </a:t>
            </a:r>
            <a:r>
              <a:rPr i="1" lang="en-US"/>
              <a:t>How many syllables are in back?</a:t>
            </a:r>
            <a:r>
              <a:rPr lang="en-US"/>
              <a:t> Students should say one. </a:t>
            </a:r>
            <a:r>
              <a:rPr i="1" lang="en-US"/>
              <a:t>Now let’s say the word pack together. Clap for each syllable: pac</a:t>
            </a:r>
            <a:r>
              <a:rPr lang="en-US"/>
              <a:t>k (clap). </a:t>
            </a:r>
            <a:r>
              <a:rPr i="1" lang="en-US"/>
              <a:t>How many syllables are in pack?</a:t>
            </a:r>
            <a:r>
              <a:rPr lang="en-US"/>
              <a:t> (one) </a:t>
            </a:r>
            <a:r>
              <a:rPr i="1" lang="en-US"/>
              <a:t>What new word do we make if we put the syllables back and pack together?</a:t>
            </a:r>
            <a:r>
              <a:rPr lang="en-US"/>
              <a:t> Students should say backpack.</a:t>
            </a:r>
            <a:endParaRPr/>
          </a:p>
          <a:p>
            <a:pPr indent="-256032" lvl="0" marL="256032" rtl="0" algn="l">
              <a:lnSpc>
                <a:spcPct val="100000"/>
              </a:lnSpc>
              <a:spcBef>
                <a:spcPts val="0"/>
              </a:spcBef>
              <a:spcAft>
                <a:spcPts val="0"/>
              </a:spcAft>
              <a:buSzPts val="1200"/>
              <a:buFont typeface="Calibri"/>
              <a:buAutoNum type="arabicPeriod"/>
            </a:pPr>
            <a:r>
              <a:rPr i="1" lang="en-US"/>
              <a:t>Now listen as I say the word dinosaur. I will clap for each syllable: di </a:t>
            </a:r>
            <a:r>
              <a:rPr lang="en-US"/>
              <a:t>(clap) </a:t>
            </a:r>
            <a:r>
              <a:rPr b="0" i="1" lang="en-US"/>
              <a:t>no</a:t>
            </a:r>
            <a:r>
              <a:rPr lang="en-US"/>
              <a:t> (clap) </a:t>
            </a:r>
            <a:r>
              <a:rPr i="1" lang="en-US"/>
              <a:t>saur</a:t>
            </a:r>
            <a:r>
              <a:rPr lang="en-US"/>
              <a:t> (clap). </a:t>
            </a:r>
            <a:r>
              <a:rPr i="1" lang="en-US"/>
              <a:t>How many syllables did I say? </a:t>
            </a:r>
            <a:r>
              <a:rPr lang="en-US"/>
              <a:t>(three) </a:t>
            </a:r>
            <a:r>
              <a:rPr i="1" lang="en-US"/>
              <a:t>Let’s put the syllables together and say the word: dinosaur. What word did you hear?</a:t>
            </a:r>
            <a:r>
              <a:rPr lang="en-US"/>
              <a:t> Students should say dinosaur. Continue the activity with alligator, spider, cowgirl, and volcano.</a:t>
            </a:r>
            <a:endParaRPr/>
          </a:p>
          <a:p>
            <a:pPr indent="-256032" lvl="0" marL="256032" rtl="0" algn="l">
              <a:lnSpc>
                <a:spcPct val="100000"/>
              </a:lnSpc>
              <a:spcBef>
                <a:spcPts val="0"/>
              </a:spcBef>
              <a:spcAft>
                <a:spcPts val="0"/>
              </a:spcAft>
              <a:buSzPts val="1200"/>
              <a:buFont typeface="Calibri"/>
              <a:buAutoNum type="arabicPeriod"/>
            </a:pPr>
            <a:r>
              <a:rPr lang="en-US"/>
              <a:t>Display the apple, elbow, feather, and umbrella Picture Cards. Guide students as they segment and blend the syllables in each word.</a:t>
            </a:r>
            <a:endParaRPr sz="1200">
              <a:latin typeface="Calibri"/>
              <a:ea typeface="Calibri"/>
              <a:cs typeface="Calibri"/>
              <a:sym typeface="Calibri"/>
            </a:endParaRPr>
          </a:p>
        </p:txBody>
      </p:sp>
      <p:sp>
        <p:nvSpPr>
          <p:cNvPr id="111" name="Google Shape;11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Read aloud pp. 106–107 and have students listen for rhyming words. Then ask them to underline the rhyming words and clap the rhythm.  DOK 2</a:t>
            </a:r>
            <a:endParaRPr i="0" sz="1200">
              <a:latin typeface="Calibri"/>
              <a:ea typeface="Calibri"/>
              <a:cs typeface="Calibri"/>
              <a:sym typeface="Calibri"/>
            </a:endParaRPr>
          </a:p>
        </p:txBody>
      </p:sp>
      <p:sp>
        <p:nvSpPr>
          <p:cNvPr id="584" name="Google Shape;584;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Have students use the strategies for identifying rhyme and rhythm.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complete the rhyme and rhythm activities on p. 112 in the Student Interactive.</a:t>
            </a:r>
            <a:endParaRPr/>
          </a:p>
        </p:txBody>
      </p:sp>
      <p:sp>
        <p:nvSpPr>
          <p:cNvPr id="597" name="Google Shape;597;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Explain to students that writers of poetry use rhyme and rhythm to make poems more fun to read. </a:t>
            </a:r>
            <a:endParaRPr/>
          </a:p>
          <a:p>
            <a:pPr indent="-228600" lvl="1" marL="685800" rtl="0" algn="l">
              <a:lnSpc>
                <a:spcPct val="100000"/>
              </a:lnSpc>
              <a:spcBef>
                <a:spcPts val="0"/>
              </a:spcBef>
              <a:spcAft>
                <a:spcPts val="0"/>
              </a:spcAft>
              <a:buClr>
                <a:schemeClr val="dk1"/>
              </a:buClr>
              <a:buSzPts val="1200"/>
              <a:buFont typeface="Arial"/>
              <a:buChar char="•"/>
            </a:pPr>
            <a:r>
              <a:rPr lang="en-US"/>
              <a:t>Rhyme is when words have the same middle and ending sounds but different beginning sounds.</a:t>
            </a:r>
            <a:endParaRPr/>
          </a:p>
          <a:p>
            <a:pPr indent="-228600" lvl="1" marL="685800" rtl="0" algn="l">
              <a:lnSpc>
                <a:spcPct val="100000"/>
              </a:lnSpc>
              <a:spcBef>
                <a:spcPts val="0"/>
              </a:spcBef>
              <a:spcAft>
                <a:spcPts val="0"/>
              </a:spcAft>
              <a:buClr>
                <a:schemeClr val="dk1"/>
              </a:buClr>
              <a:buSzPts val="1200"/>
              <a:buFont typeface="Arial"/>
              <a:buChar char="•"/>
            </a:pPr>
            <a:r>
              <a:rPr lang="en-US"/>
              <a:t>Rhythm gives the poem its beat.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look at p. 103 in the Student Interactive as you model. </a:t>
            </a:r>
            <a:r>
              <a:rPr i="1" lang="en-US"/>
              <a:t>When I read this page, I can clap the rhythm. The word ground at the end of the second line rhymes with the word mound at the end of the next line</a:t>
            </a:r>
            <a:r>
              <a:rPr lang="en-US"/>
              <a:t>. Ask students if they can think of any words that rhyme with mound and ground. (sound, found, pound, round, bound)</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work with a partner to complete p. 117 in the Student Interactive.</a:t>
            </a:r>
            <a:endParaRPr/>
          </a:p>
        </p:txBody>
      </p:sp>
      <p:sp>
        <p:nvSpPr>
          <p:cNvPr id="610" name="Google Shape;610;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Display the numerals 8 and 10. Ask students to name the numbers.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Model how to write the numeral 8, pointing out the two circles that form the numeral. Then have them trace the numeral on their hands. Repeat for the numeral 10.</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use Handwriting p. 273 in the Resource Download Center to practice writing numerals 8 and 10. </a:t>
            </a:r>
            <a:r>
              <a:rPr b="1" i="0" lang="en-US" sz="1200" u="none" strike="noStrike">
                <a:latin typeface="Calibri"/>
                <a:ea typeface="Calibri"/>
                <a:cs typeface="Calibri"/>
                <a:sym typeface="Calibri"/>
              </a:rPr>
              <a:t>Click path: Realize -&gt; Table of Contents -&gt; Resource Download Center -&gt; Handwriting Practice -&gt; U5W3L3 Handwriting Practice </a:t>
            </a:r>
            <a:endParaRPr/>
          </a:p>
        </p:txBody>
      </p:sp>
      <p:sp>
        <p:nvSpPr>
          <p:cNvPr id="623" name="Google Shape;623;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Tell students that the introduction and conclusion of a question and answer book tell readers about the topic.</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Hold up a stack book that includes an introduction and conclusion. Work with students to identify each. Then say: </a:t>
            </a:r>
            <a:r>
              <a:rPr i="1" lang="en-US"/>
              <a:t>Today I am going to show you how to write an introduction and conclusion. I want to write a book about the ocean. In my book, I want to tell readers all about the ocean. I will tell information about the way the ocean looks and the way it sounds. I will also tell other information about it. When I write my introduction, I should say my topic and what the book is mostly about. My topic is oceans, and my book is all about oceans. So I will write this introduction: The ocean is amazing! I am going to tell you all about oceans.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Write the sentences on the board. </a:t>
            </a:r>
            <a:r>
              <a:rPr i="1" lang="en-US"/>
              <a:t>After my introduction, I will write many questions and answers about the ocean. Then I will write a conclusion. The conclusion should summarize what my book is about. My book tells many facts about the ocean, so I will write this conclusion: We learned a lot about the ocean!</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Write the conclusion on the board. Tell students that when they write their own introductions, they should tell what the book will be about. When they write their conclusions, they should summarize what they wrote in their books.</a:t>
            </a:r>
            <a:endParaRPr i="1"/>
          </a:p>
          <a:p>
            <a:pPr indent="-228600" lvl="0" marL="228600" rtl="0" algn="l">
              <a:lnSpc>
                <a:spcPct val="100000"/>
              </a:lnSpc>
              <a:spcBef>
                <a:spcPts val="0"/>
              </a:spcBef>
              <a:spcAft>
                <a:spcPts val="0"/>
              </a:spcAft>
              <a:buClr>
                <a:schemeClr val="dk1"/>
              </a:buClr>
              <a:buSzPts val="1200"/>
              <a:buFont typeface="Calibri"/>
              <a:buAutoNum type="arabicPeriod"/>
            </a:pPr>
            <a:r>
              <a:rPr lang="en-US"/>
              <a:t>Direct students to complete p. 120 in the Student Interactive.</a:t>
            </a:r>
            <a:endParaRPr i="1"/>
          </a:p>
        </p:txBody>
      </p:sp>
      <p:sp>
        <p:nvSpPr>
          <p:cNvPr id="636" name="Google Shape;636;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As students transition into independent writing, have them work on composing their introductions and conclusions. Then they should continue writing their books.</a:t>
            </a:r>
            <a:endParaRPr/>
          </a:p>
          <a:p>
            <a:pPr indent="-228600" lvl="0" marL="228600" rtl="0" algn="l">
              <a:lnSpc>
                <a:spcPct val="100000"/>
              </a:lnSpc>
              <a:spcBef>
                <a:spcPts val="0"/>
              </a:spcBef>
              <a:spcAft>
                <a:spcPts val="0"/>
              </a:spcAft>
              <a:buSzPts val="1200"/>
              <a:buFont typeface="Calibri"/>
              <a:buAutoNum type="arabicPeriod"/>
            </a:pPr>
            <a:r>
              <a:rPr lang="en-US"/>
              <a:t>Writing Support</a:t>
            </a:r>
            <a:endParaRPr/>
          </a:p>
          <a:p>
            <a:pPr indent="-228600" lvl="1" marL="685800" rtl="0" algn="l">
              <a:lnSpc>
                <a:spcPct val="100000"/>
              </a:lnSpc>
              <a:spcBef>
                <a:spcPts val="0"/>
              </a:spcBef>
              <a:spcAft>
                <a:spcPts val="0"/>
              </a:spcAft>
              <a:buSzPts val="1200"/>
              <a:buFont typeface="Arial"/>
              <a:buChar char="•"/>
            </a:pPr>
            <a:r>
              <a:rPr lang="en-US"/>
              <a:t>Modeled - Walk through a stack text with students to show how introductions and conclusions are written.</a:t>
            </a:r>
            <a:endParaRPr/>
          </a:p>
          <a:p>
            <a:pPr indent="-228600" lvl="1" marL="685800" rtl="0" algn="l">
              <a:lnSpc>
                <a:spcPct val="100000"/>
              </a:lnSpc>
              <a:spcBef>
                <a:spcPts val="0"/>
              </a:spcBef>
              <a:spcAft>
                <a:spcPts val="0"/>
              </a:spcAft>
              <a:buSzPts val="1200"/>
              <a:buFont typeface="Arial"/>
              <a:buChar char="•"/>
            </a:pPr>
            <a:r>
              <a:rPr lang="en-US"/>
              <a:t>Shared - Have students dictate their words as you transcribe their introductions and conclusions. </a:t>
            </a:r>
            <a:endParaRPr/>
          </a:p>
          <a:p>
            <a:pPr indent="-228600" lvl="1" marL="685800" rtl="0" algn="l">
              <a:lnSpc>
                <a:spcPct val="100000"/>
              </a:lnSpc>
              <a:spcBef>
                <a:spcPts val="0"/>
              </a:spcBef>
              <a:spcAft>
                <a:spcPts val="0"/>
              </a:spcAft>
              <a:buSzPts val="1200"/>
              <a:buFont typeface="Arial"/>
              <a:buChar char="•"/>
            </a:pPr>
            <a:r>
              <a:rPr lang="en-US"/>
              <a:t>Guided - Ask students questions to help them form an introduction and conclusion.</a:t>
            </a:r>
            <a:endParaRPr/>
          </a:p>
          <a:p>
            <a:pPr indent="-228600" lvl="0" marL="228600" rtl="0" algn="l">
              <a:lnSpc>
                <a:spcPct val="100000"/>
              </a:lnSpc>
              <a:spcBef>
                <a:spcPts val="0"/>
              </a:spcBef>
              <a:spcAft>
                <a:spcPts val="0"/>
              </a:spcAft>
              <a:buSzPts val="1200"/>
              <a:buFont typeface="Calibri"/>
              <a:buAutoNum type="arabicPeriod"/>
            </a:pPr>
            <a:r>
              <a:rPr lang="en-US"/>
              <a:t>Ask a few students to share their introductions and conclusions. The class should provide suggestions and recommendations.</a:t>
            </a:r>
            <a:endParaRPr sz="1200">
              <a:latin typeface="Calibri"/>
              <a:ea typeface="Calibri"/>
              <a:cs typeface="Calibri"/>
              <a:sym typeface="Calibri"/>
            </a:endParaRPr>
          </a:p>
        </p:txBody>
      </p:sp>
      <p:sp>
        <p:nvSpPr>
          <p:cNvPr id="649" name="Google Shape;649;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words with the VC pattern have a vowel followed by a consonant.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write the following words as you isolate each phoneme: at—/a/ /t/; am—/a/ /m/; an—/a/ /n/.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complete Spell Words p. 280 from the Resource Download Center. </a:t>
            </a:r>
            <a:r>
              <a:rPr b="1" i="0" lang="en-US" u="none" strike="noStrike">
                <a:solidFill>
                  <a:srgbClr val="000000"/>
                </a:solidFill>
                <a:latin typeface="Calibri"/>
                <a:ea typeface="Calibri"/>
                <a:cs typeface="Calibri"/>
                <a:sym typeface="Calibri"/>
              </a:rPr>
              <a:t>Click path: Table of Contents -&gt; Resource Download Center -&gt; Spelling -&gt; U5W3L3</a:t>
            </a:r>
            <a:endParaRPr b="0" i="0" sz="1200" u="none" strike="noStrike">
              <a:solidFill>
                <a:srgbClr val="373536"/>
              </a:solidFill>
              <a:latin typeface="Calibri"/>
              <a:ea typeface="Calibri"/>
              <a:cs typeface="Calibri"/>
              <a:sym typeface="Calibri"/>
            </a:endParaRPr>
          </a:p>
        </p:txBody>
      </p:sp>
      <p:sp>
        <p:nvSpPr>
          <p:cNvPr id="662" name="Google Shape;662;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4" name="Google Shape;674;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Discuss with students that a complete sentence has a naming part (a noun or pronoun). Many sentences also have an action part (the verb). Remind students that a complete sentence begins with a capital letter and ends with a period, a question mark, or an exclamation point.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Display the following sentences: Sam runs. Tom hops </a:t>
            </a:r>
            <a:r>
              <a:rPr i="1" lang="en-US"/>
              <a:t>The first sentence is a complete sentence. It has a capital letter at the beginning, a period at the end, a naming part, and an action part</a:t>
            </a:r>
            <a:r>
              <a:rPr lang="en-US"/>
              <a:t>. As you model, circle the capital letter and period and underline the words Sam and runs. Read aloud the next sentence. Ask students to tell you what the sentence needs to make it correct.</a:t>
            </a:r>
            <a:endParaRPr b="0" i="0" sz="1200" u="none" strike="noStrike">
              <a:solidFill>
                <a:srgbClr val="373536"/>
              </a:solidFill>
              <a:latin typeface="Calibri"/>
              <a:ea typeface="Calibri"/>
              <a:cs typeface="Calibri"/>
              <a:sym typeface="Calibri"/>
            </a:endParaRPr>
          </a:p>
        </p:txBody>
      </p:sp>
      <p:sp>
        <p:nvSpPr>
          <p:cNvPr id="675" name="Google Shape;675;p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8" name="Google Shape;688;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rgbClr val="373536"/>
              </a:buClr>
              <a:buSzPts val="1200"/>
              <a:buFont typeface="Calibri"/>
              <a:buAutoNum type="arabicPeriod"/>
            </a:pPr>
            <a:r>
              <a:rPr lang="en-US"/>
              <a:t>Have students turn to p. 92 in the Student Interactive. </a:t>
            </a:r>
            <a:r>
              <a:rPr i="1" lang="en-US"/>
              <a:t>We are going to read a story today about two boys who play a guessing game</a:t>
            </a:r>
            <a:r>
              <a:rPr lang="en-US"/>
              <a:t>. Point to the title of the story. </a:t>
            </a:r>
            <a:r>
              <a:rPr i="1" lang="en-US"/>
              <a:t>The title is Who Am I? I hear a word with the sound /a/. </a:t>
            </a:r>
            <a:r>
              <a:rPr lang="en-US"/>
              <a:t>Have students find and point to the word Am in the title. </a:t>
            </a:r>
            <a:r>
              <a:rPr i="1" lang="en-US"/>
              <a:t>In this story, we will read other words that have the sounds /a/, /ā/, /g/, and /kw/.</a:t>
            </a:r>
            <a:endParaRPr/>
          </a:p>
          <a:p>
            <a:pPr indent="-256032" lvl="0" marL="256032" rtl="0" algn="l">
              <a:lnSpc>
                <a:spcPct val="100000"/>
              </a:lnSpc>
              <a:spcBef>
                <a:spcPts val="0"/>
              </a:spcBef>
              <a:spcAft>
                <a:spcPts val="0"/>
              </a:spcAft>
              <a:buClr>
                <a:srgbClr val="373536"/>
              </a:buClr>
              <a:buSzPts val="1200"/>
              <a:buFont typeface="Calibri"/>
              <a:buAutoNum type="arabicPeriod"/>
            </a:pPr>
            <a:r>
              <a:rPr lang="en-US"/>
              <a:t>Remind students of this week’s high-frequency words: who, there, into. Tell them they will practice reading these words in the story Who Am I? Display the words. Have students read them with you. </a:t>
            </a:r>
            <a:r>
              <a:rPr i="1" lang="en-US"/>
              <a:t>When you see these words in the story Who Am I?, you will know how to identify and read them.</a:t>
            </a:r>
            <a:endParaRPr/>
          </a:p>
          <a:p>
            <a:pPr indent="-256032" lvl="0" marL="256032" rtl="0" algn="l">
              <a:lnSpc>
                <a:spcPct val="100000"/>
              </a:lnSpc>
              <a:spcBef>
                <a:spcPts val="0"/>
              </a:spcBef>
              <a:spcAft>
                <a:spcPts val="0"/>
              </a:spcAft>
              <a:buClr>
                <a:srgbClr val="373536"/>
              </a:buClr>
              <a:buSzPts val="1200"/>
              <a:buFont typeface="Calibri"/>
              <a:buAutoNum type="arabicPeriod"/>
            </a:pPr>
            <a:r>
              <a:rPr lang="en-US"/>
              <a:t>Have students whisper read the story as you listen in. Then have them reread the story with a partner. Listen carefully as they use letter-sound relationships to decode words. Partners should reread the story. This time the other student begins.</a:t>
            </a:r>
            <a:endParaRPr i="1"/>
          </a:p>
          <a:p>
            <a:pPr indent="-256032" lvl="0" marL="256032" rtl="0" algn="l">
              <a:lnSpc>
                <a:spcPct val="100000"/>
              </a:lnSpc>
              <a:spcBef>
                <a:spcPts val="0"/>
              </a:spcBef>
              <a:spcAft>
                <a:spcPts val="0"/>
              </a:spcAft>
              <a:buClr>
                <a:srgbClr val="373536"/>
              </a:buClr>
              <a:buSzPts val="1200"/>
              <a:buFont typeface="Calibri"/>
              <a:buAutoNum type="arabicPeriod"/>
            </a:pPr>
            <a:r>
              <a:rPr lang="en-US"/>
              <a:t>After students have read the story, review the words with the sound /ā/ they read in the sentences on pp. 92–93. Have them underline the words with the sound /ā/ spelled a_e. Have students read the words to you.</a:t>
            </a:r>
            <a:endParaRPr i="1"/>
          </a:p>
          <a:p>
            <a:pPr indent="-256032" lvl="0" marL="256032" rtl="0" algn="l">
              <a:lnSpc>
                <a:spcPct val="100000"/>
              </a:lnSpc>
              <a:spcBef>
                <a:spcPts val="0"/>
              </a:spcBef>
              <a:spcAft>
                <a:spcPts val="0"/>
              </a:spcAft>
              <a:buClr>
                <a:srgbClr val="373536"/>
              </a:buClr>
              <a:buSzPts val="1200"/>
              <a:buFont typeface="Calibri"/>
              <a:buAutoNum type="arabicPeriod"/>
            </a:pPr>
            <a:r>
              <a:rPr lang="en-US"/>
              <a:t>Call students’ attention to the sentences on p. 92. </a:t>
            </a:r>
            <a:r>
              <a:rPr i="1" lang="en-US"/>
              <a:t>Which words are high-frequency words that we learned this week?</a:t>
            </a:r>
            <a:r>
              <a:rPr lang="en-US"/>
              <a:t> </a:t>
            </a:r>
            <a:r>
              <a:rPr i="1" lang="en-US"/>
              <a:t>Point to them</a:t>
            </a:r>
            <a:r>
              <a:rPr lang="en-US"/>
              <a:t>. Help students identify, or say, the words into and Who.</a:t>
            </a:r>
            <a:endParaRPr i="1">
              <a:solidFill>
                <a:srgbClr val="373536"/>
              </a:solidFill>
            </a:endParaRPr>
          </a:p>
        </p:txBody>
      </p:sp>
      <p:sp>
        <p:nvSpPr>
          <p:cNvPr id="699" name="Google Shape;699;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Hold up the gum Picture Card. </a:t>
            </a:r>
            <a:r>
              <a:rPr i="1" lang="en-US"/>
              <a:t>What sound do you hear at the beginning of gum? </a:t>
            </a:r>
            <a:r>
              <a:rPr lang="en-US"/>
              <a:t>(/g/) Turn the card over and point out the first letter in gum. Tell students that the sound /g/ is spelled with the letter g. Then read the word gum with students. </a:t>
            </a:r>
            <a:r>
              <a:rPr i="1" lang="en-US"/>
              <a:t>Now let’s practice reading more words with the sound /g/ spelled g</a:t>
            </a:r>
            <a:r>
              <a:rPr lang="en-US"/>
              <a:t>. Write the words gape, gal, and gift on the board. </a:t>
            </a:r>
            <a:r>
              <a:rPr i="1" lang="en-US"/>
              <a:t>These words begin with the sound /g/</a:t>
            </a:r>
            <a:r>
              <a:rPr lang="en-US"/>
              <a:t>. Circle the g in each word. Have students read the list. Repeat the activity for Qq with the quilt Picture Card and these words: quit, quake, quite. </a:t>
            </a:r>
            <a:r>
              <a:rPr b="1" lang="en-US"/>
              <a:t>Click path -&gt; Table of Contents -&gt; Unit 5 Week 3 Poetry -&gt; Lesson 1</a:t>
            </a:r>
            <a:endParaRPr/>
          </a:p>
          <a:p>
            <a:pPr indent="-228600" lvl="0" marL="228600" rtl="0" algn="l">
              <a:lnSpc>
                <a:spcPct val="100000"/>
              </a:lnSpc>
              <a:spcBef>
                <a:spcPts val="0"/>
              </a:spcBef>
              <a:spcAft>
                <a:spcPts val="0"/>
              </a:spcAft>
              <a:buSzPts val="1200"/>
              <a:buFont typeface="Calibri"/>
              <a:buAutoNum type="arabicPeriod"/>
            </a:pPr>
            <a:r>
              <a:rPr lang="en-US"/>
              <a:t>Have students turn to p. 88 in the Student Interactive. Read the words in the bank with students</a:t>
            </a:r>
            <a:r>
              <a:rPr i="1" lang="en-US"/>
              <a:t>. Now we will use these words to complete sentences. Which word from the bank tells about the first picture? Let’s write quiz to finish the sentence</a:t>
            </a:r>
            <a:r>
              <a:rPr lang="en-US"/>
              <a:t>. Have students read the sentence.</a:t>
            </a:r>
            <a:endParaRPr/>
          </a:p>
        </p:txBody>
      </p:sp>
      <p:sp>
        <p:nvSpPr>
          <p:cNvPr id="125" name="Google Shape;12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2" name="Google Shape;712;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turn to pp. 94–95. </a:t>
            </a:r>
            <a:r>
              <a:rPr i="1" lang="en-US"/>
              <a:t>I see some words with the letter g. Who can tell me which words have the sound /g/ spelled g?</a:t>
            </a:r>
            <a:r>
              <a:rPr lang="en-US"/>
              <a:t> Students should identify the words big, get, and game. Have students highlight the words with the letter g. </a:t>
            </a:r>
            <a:endParaRPr/>
          </a:p>
          <a:p>
            <a:pPr indent="-228600" lvl="0" marL="228600" rtl="0" algn="l">
              <a:lnSpc>
                <a:spcPct val="100000"/>
              </a:lnSpc>
              <a:spcBef>
                <a:spcPts val="0"/>
              </a:spcBef>
              <a:spcAft>
                <a:spcPts val="0"/>
              </a:spcAft>
              <a:buSzPts val="1200"/>
              <a:buFont typeface="Calibri"/>
              <a:buAutoNum type="arabicPeriod"/>
            </a:pPr>
            <a:r>
              <a:rPr i="1" lang="en-US"/>
              <a:t>I also see a word with the letters Qu on page 95. Which word do you see that begins with Qu?</a:t>
            </a:r>
            <a:r>
              <a:rPr lang="en-US"/>
              <a:t> Students should identify the name Quade.</a:t>
            </a:r>
            <a:endParaRPr i="0" sz="1200">
              <a:latin typeface="Calibri"/>
              <a:ea typeface="Calibri"/>
              <a:cs typeface="Calibri"/>
              <a:sym typeface="Calibri"/>
            </a:endParaRPr>
          </a:p>
        </p:txBody>
      </p:sp>
      <p:sp>
        <p:nvSpPr>
          <p:cNvPr id="713" name="Google Shape;713;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good readers visualize the details in a text as they read.</a:t>
            </a:r>
            <a:endParaRPr/>
          </a:p>
          <a:p>
            <a:pPr indent="-228600" lvl="1" marL="685800" rtl="0" algn="l">
              <a:lnSpc>
                <a:spcPct val="100000"/>
              </a:lnSpc>
              <a:spcBef>
                <a:spcPts val="0"/>
              </a:spcBef>
              <a:spcAft>
                <a:spcPts val="0"/>
              </a:spcAft>
              <a:buClr>
                <a:srgbClr val="373536"/>
              </a:buClr>
              <a:buSzPts val="1200"/>
              <a:buFont typeface="Arial"/>
              <a:buChar char="•"/>
            </a:pPr>
            <a:r>
              <a:rPr lang="en-US"/>
              <a:t>Visualizing means forming a picture in your mind. </a:t>
            </a:r>
            <a:endParaRPr/>
          </a:p>
          <a:p>
            <a:pPr indent="-228600" lvl="1" marL="685800" rtl="0" algn="l">
              <a:lnSpc>
                <a:spcPct val="100000"/>
              </a:lnSpc>
              <a:spcBef>
                <a:spcPts val="0"/>
              </a:spcBef>
              <a:spcAft>
                <a:spcPts val="0"/>
              </a:spcAft>
              <a:buClr>
                <a:srgbClr val="373536"/>
              </a:buClr>
              <a:buSzPts val="1200"/>
              <a:buFont typeface="Arial"/>
              <a:buChar char="•"/>
            </a:pPr>
            <a:r>
              <a:rPr lang="en-US"/>
              <a:t>The picture can include what things look, sound, feel, smell, and even taste like.</a:t>
            </a:r>
            <a:endParaRPr/>
          </a:p>
          <a:p>
            <a:pPr indent="-228600" lvl="1" marL="685800" rtl="0" algn="l">
              <a:lnSpc>
                <a:spcPct val="100000"/>
              </a:lnSpc>
              <a:spcBef>
                <a:spcPts val="0"/>
              </a:spcBef>
              <a:spcAft>
                <a:spcPts val="0"/>
              </a:spcAft>
              <a:buClr>
                <a:srgbClr val="373536"/>
              </a:buClr>
              <a:buSzPts val="1200"/>
              <a:buFont typeface="Arial"/>
              <a:buChar char="•"/>
            </a:pPr>
            <a:r>
              <a:rPr lang="en-US"/>
              <a:t>Poets use describing words and words that are interesting to help readers visualize details.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Turn to p. 102 of the Student Interactive and read aloud the page. </a:t>
            </a:r>
            <a:r>
              <a:rPr i="1" lang="en-US"/>
              <a:t>When I read the words “Water fills the air,” I picture heavy rainfall. The phrase “soaks into our hair” makes me picture children with water dripping from their hair onto their faces and running down onto their clothes. Being able to picture the words helps me understand the poem better.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close their eyes as you read the lines on p. 103. After reading, have them open their eyes and tell what they pictured. Then ask students to follow the Close Read notes on pp. 105 and 109 by highlighting the words that help them visualize details in the poems.</a:t>
            </a:r>
            <a:endParaRPr i="1" sz="1200">
              <a:latin typeface="Calibri"/>
              <a:ea typeface="Calibri"/>
              <a:cs typeface="Calibri"/>
              <a:sym typeface="Calibri"/>
            </a:endParaRPr>
          </a:p>
        </p:txBody>
      </p:sp>
      <p:sp>
        <p:nvSpPr>
          <p:cNvPr id="725" name="Google Shape;725;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6" name="Google Shape;736;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authors use words to help readers picture what the author is writing about. Read the Close Read note on p. 105. Then work with students to find the words that help them picture the seeds. DOK 2</a:t>
            </a:r>
            <a:endParaRPr/>
          </a:p>
        </p:txBody>
      </p:sp>
      <p:sp>
        <p:nvSpPr>
          <p:cNvPr id="737" name="Google Shape;737;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Ask students to close their eyes and visualize as you read aloud pp. 108–109. Ask students to highlight words that help them picture the shoots. DOK 2</a:t>
            </a:r>
            <a:endParaRPr/>
          </a:p>
        </p:txBody>
      </p:sp>
      <p:sp>
        <p:nvSpPr>
          <p:cNvPr id="750" name="Google Shape;750;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2" name="Google Shape;762;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use the strategies for visualizing details. </a:t>
            </a:r>
            <a:endParaRPr/>
          </a:p>
          <a:p>
            <a:pPr indent="-228600" lvl="0" marL="228600" rtl="0" algn="l">
              <a:lnSpc>
                <a:spcPct val="100000"/>
              </a:lnSpc>
              <a:spcBef>
                <a:spcPts val="0"/>
              </a:spcBef>
              <a:spcAft>
                <a:spcPts val="0"/>
              </a:spcAft>
              <a:buSzPts val="1200"/>
              <a:buFont typeface="Calibri"/>
              <a:buAutoNum type="arabicPeriod"/>
            </a:pPr>
            <a:r>
              <a:rPr lang="en-US"/>
              <a:t>Have students use what they have highlighted in the poems to draw pictures on p. 113 of the Student Interactive.</a:t>
            </a:r>
            <a:endParaRPr sz="1200">
              <a:latin typeface="Calibri"/>
              <a:ea typeface="Calibri"/>
              <a:cs typeface="Calibri"/>
              <a:sym typeface="Calibri"/>
            </a:endParaRPr>
          </a:p>
        </p:txBody>
      </p:sp>
      <p:sp>
        <p:nvSpPr>
          <p:cNvPr id="763" name="Google Shape;763;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5" name="Google Shape;775;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Graphics show more information about a topic. In question and answer books, graphics can be photographs or drawings. Authors use graphics to add details to a question or answer.</a:t>
            </a:r>
            <a:endParaRPr/>
          </a:p>
          <a:p>
            <a:pPr indent="-228600" lvl="0" marL="228600" rtl="0" algn="l">
              <a:lnSpc>
                <a:spcPct val="100000"/>
              </a:lnSpc>
              <a:spcBef>
                <a:spcPts val="0"/>
              </a:spcBef>
              <a:spcAft>
                <a:spcPts val="0"/>
              </a:spcAft>
              <a:buSzPts val="1200"/>
              <a:buFont typeface="Calibri"/>
              <a:buAutoNum type="arabicPeriod"/>
            </a:pPr>
            <a:r>
              <a:rPr lang="en-US"/>
              <a:t>Read a text from the stack, pointing out the graphics. Look at the pictures, telling what you see. Think aloud as you guess what the question and answer could be based on the graphics. Then read the question and answer aloud. Recall how your guess using graphics matched up with the text.</a:t>
            </a:r>
            <a:endParaRPr/>
          </a:p>
          <a:p>
            <a:pPr indent="-228600" lvl="0" marL="228600" rtl="0" algn="l">
              <a:lnSpc>
                <a:spcPct val="100000"/>
              </a:lnSpc>
              <a:spcBef>
                <a:spcPts val="0"/>
              </a:spcBef>
              <a:spcAft>
                <a:spcPts val="0"/>
              </a:spcAft>
              <a:buSzPts val="1200"/>
              <a:buFont typeface="Calibri"/>
              <a:buAutoNum type="arabicPeriod"/>
            </a:pPr>
            <a:r>
              <a:rPr lang="en-US"/>
              <a:t>Show the graphics in another stack text. Have students guess the question and answer based on the photos or drawings. Read the text aloud and make the connection between the graphics and text. Have students point out information they learned from the graphics that was not in the text. Say: </a:t>
            </a:r>
            <a:r>
              <a:rPr i="1" lang="en-US"/>
              <a:t>Graphics can help readers understand the text better. A book’s graphics might be photographs that show what is being described or explained. Graphics can also be drawings that give more information to the reader. When you draw graphics in your question and answer book, make sure they match the text. Also try to include details in your picture so readers will learn more from it. You can add labels to your picture too.</a:t>
            </a:r>
            <a:endParaRPr b="1" i="1" sz="1200">
              <a:latin typeface="Calibri"/>
              <a:ea typeface="Calibri"/>
              <a:cs typeface="Calibri"/>
              <a:sym typeface="Calibri"/>
            </a:endParaRPr>
          </a:p>
        </p:txBody>
      </p:sp>
      <p:sp>
        <p:nvSpPr>
          <p:cNvPr id="776" name="Google Shape;776;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After this lesson, students should transition into independent writing. Have students work on their graphics and then continue writing.</a:t>
            </a:r>
            <a:endParaRPr/>
          </a:p>
          <a:p>
            <a:pPr indent="-228600" lvl="0" marL="228600" rtl="0" algn="l">
              <a:lnSpc>
                <a:spcPct val="100000"/>
              </a:lnSpc>
              <a:spcBef>
                <a:spcPts val="0"/>
              </a:spcBef>
              <a:spcAft>
                <a:spcPts val="0"/>
              </a:spcAft>
              <a:buSzPts val="1200"/>
              <a:buFont typeface="Calibri"/>
              <a:buAutoNum type="arabicPeriod"/>
            </a:pPr>
            <a:r>
              <a:rPr lang="en-US"/>
              <a:t>Writing Support</a:t>
            </a:r>
            <a:endParaRPr/>
          </a:p>
          <a:p>
            <a:pPr indent="-228600" lvl="1" marL="685800" rtl="0" algn="l">
              <a:lnSpc>
                <a:spcPct val="100000"/>
              </a:lnSpc>
              <a:spcBef>
                <a:spcPts val="0"/>
              </a:spcBef>
              <a:spcAft>
                <a:spcPts val="0"/>
              </a:spcAft>
              <a:buSzPts val="1200"/>
              <a:buFont typeface="Arial"/>
              <a:buChar char="•"/>
            </a:pPr>
            <a:r>
              <a:rPr lang="en-US"/>
              <a:t>Modeled - Use a stack text to show how graphics add details to a book.</a:t>
            </a:r>
            <a:endParaRPr/>
          </a:p>
          <a:p>
            <a:pPr indent="-228600" lvl="1" marL="685800" rtl="0" algn="l">
              <a:lnSpc>
                <a:spcPct val="100000"/>
              </a:lnSpc>
              <a:spcBef>
                <a:spcPts val="0"/>
              </a:spcBef>
              <a:spcAft>
                <a:spcPts val="0"/>
              </a:spcAft>
              <a:buSzPts val="1200"/>
              <a:buFont typeface="Arial"/>
              <a:buChar char="•"/>
            </a:pPr>
            <a:r>
              <a:rPr lang="en-US"/>
              <a:t>Shared Transcribe a student’s book based on the graphics.</a:t>
            </a:r>
            <a:endParaRPr/>
          </a:p>
          <a:p>
            <a:pPr indent="-228600" lvl="1" marL="685800" rtl="0" algn="l">
              <a:lnSpc>
                <a:spcPct val="100000"/>
              </a:lnSpc>
              <a:spcBef>
                <a:spcPts val="0"/>
              </a:spcBef>
              <a:spcAft>
                <a:spcPts val="0"/>
              </a:spcAft>
              <a:buSzPts val="1200"/>
              <a:buFont typeface="Arial"/>
              <a:buChar char="•"/>
            </a:pPr>
            <a:r>
              <a:rPr lang="en-US"/>
              <a:t>Guided Prompt students to identify what details to include in their graphics.</a:t>
            </a:r>
            <a:endParaRPr/>
          </a:p>
          <a:p>
            <a:pPr indent="-228600" lvl="0" marL="228600" rtl="0" algn="l">
              <a:lnSpc>
                <a:spcPct val="100000"/>
              </a:lnSpc>
              <a:spcBef>
                <a:spcPts val="0"/>
              </a:spcBef>
              <a:spcAft>
                <a:spcPts val="0"/>
              </a:spcAft>
              <a:buSzPts val="1200"/>
              <a:buFont typeface="Calibri"/>
              <a:buAutoNum type="arabicPeriod"/>
            </a:pPr>
            <a:r>
              <a:rPr lang="en-US"/>
              <a:t>Ask a few students to share their graphics and writing with the class. Conduct a discussion on how graphics add details to the book.</a:t>
            </a:r>
            <a:endParaRPr/>
          </a:p>
        </p:txBody>
      </p:sp>
      <p:sp>
        <p:nvSpPr>
          <p:cNvPr id="787" name="Google Shape;787;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9" name="Google Shape;799;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Have students recall the previous spelling rules for spelling words with the CCVC pattern.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Read the following words and have students spell them: flag, slip, trap.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pairs work together to think of other words with the CCVC pattern and spell the words.</a:t>
            </a:r>
            <a:endParaRPr sz="1200">
              <a:latin typeface="Calibri"/>
              <a:ea typeface="Calibri"/>
              <a:cs typeface="Calibri"/>
              <a:sym typeface="Calibri"/>
            </a:endParaRPr>
          </a:p>
        </p:txBody>
      </p:sp>
      <p:sp>
        <p:nvSpPr>
          <p:cNvPr id="800" name="Google Shape;800;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5" name="Google Shape;815;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Ask students to work with a partner to complete p. 118 in the Student Interactive to write a complete sentence.</a:t>
            </a:r>
            <a:endParaRPr sz="1200">
              <a:latin typeface="Calibri"/>
              <a:ea typeface="Calibri"/>
              <a:cs typeface="Calibri"/>
              <a:sym typeface="Calibri"/>
            </a:endParaRPr>
          </a:p>
        </p:txBody>
      </p:sp>
      <p:sp>
        <p:nvSpPr>
          <p:cNvPr id="816" name="Google Shape;816;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8" name="Google Shape;828;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finish p. 88 in the Student Interactive.</a:t>
            </a:r>
            <a:endParaRPr/>
          </a:p>
        </p:txBody>
      </p:sp>
      <p:sp>
        <p:nvSpPr>
          <p:cNvPr id="140" name="Google Shape;140;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today they will do more work with alliteration. Ask: </a:t>
            </a:r>
            <a:r>
              <a:rPr i="1" lang="en-US"/>
              <a:t>Who can tell me what alliteration is? </a:t>
            </a:r>
            <a:r>
              <a:rPr lang="en-US"/>
              <a:t>Students should say alliteration is when all or most words in a sentence begin with the same sound. Say the following aloud: </a:t>
            </a:r>
            <a:r>
              <a:rPr i="1" lang="en-US"/>
              <a:t>Quinn quietly asked a question. What sound do most of the words begin with? </a:t>
            </a:r>
            <a:r>
              <a:rPr lang="en-US"/>
              <a:t>Students should say /kw/. Have students come up with another word with the sound /kw/ to continue the alliteration.</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Repeat the routine with the following: Gil got green grapes. Meggie made a mud pie.</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Display the following Picture Cards: garden, goat, goose. Say each picture name aloud. </a:t>
            </a:r>
            <a:r>
              <a:rPr i="1" lang="en-US"/>
              <a:t>What sound do you hear at the beginning of each word? Yes, /g/. Now think of two more words that begin with the sound /g/. </a:t>
            </a:r>
            <a:r>
              <a:rPr lang="en-US"/>
              <a:t>Repeat the activity with the following Picture Cards: quarter, queen, quilt; ladybug, lake, leaf. </a:t>
            </a:r>
            <a:r>
              <a:rPr b="1" lang="en-US"/>
              <a:t>Click path -&gt; Table of Contents -&gt; Unit 5 Week 3 Poetry-&gt; Lesson 5</a:t>
            </a:r>
            <a:endParaRPr i="0" sz="1200">
              <a:latin typeface="Calibri"/>
              <a:ea typeface="Calibri"/>
              <a:cs typeface="Calibri"/>
              <a:sym typeface="Calibri"/>
            </a:endParaRPr>
          </a:p>
        </p:txBody>
      </p:sp>
      <p:sp>
        <p:nvSpPr>
          <p:cNvPr id="839" name="Google Shape;839;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1" name="Google Shape;851;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today they will read some sentences. </a:t>
            </a:r>
            <a:r>
              <a:rPr i="1" lang="en-US"/>
              <a:t>The sentences we read will all include sounds and high-frequency words you have already learned</a:t>
            </a:r>
            <a:r>
              <a:rPr lang="en-US"/>
              <a:t>. </a:t>
            </a:r>
            <a:endParaRPr/>
          </a:p>
          <a:p>
            <a:pPr indent="-228600" lvl="0" marL="228600" rtl="0" algn="l">
              <a:lnSpc>
                <a:spcPct val="100000"/>
              </a:lnSpc>
              <a:spcBef>
                <a:spcPts val="0"/>
              </a:spcBef>
              <a:spcAft>
                <a:spcPts val="0"/>
              </a:spcAft>
              <a:buSzPts val="1200"/>
              <a:buFont typeface="Calibri"/>
              <a:buAutoNum type="arabicPeriod"/>
            </a:pPr>
            <a:r>
              <a:rPr lang="en-US"/>
              <a:t>Have students turn to p. 96 in the Student Interactive. Name the pictures on the page with students. Have a volunteer read the first sentence. Guide students to circle the picture that matches the sentence.</a:t>
            </a:r>
            <a:endParaRPr/>
          </a:p>
          <a:p>
            <a:pPr indent="-152400" lvl="0" marL="228600" rtl="0" algn="l">
              <a:lnSpc>
                <a:spcPct val="100000"/>
              </a:lnSpc>
              <a:spcBef>
                <a:spcPts val="0"/>
              </a:spcBef>
              <a:spcAft>
                <a:spcPts val="0"/>
              </a:spcAft>
              <a:buSzPts val="1200"/>
              <a:buFont typeface="Calibri"/>
              <a:buNone/>
            </a:pPr>
            <a:r>
              <a:t/>
            </a:r>
            <a:endParaRPr i="1"/>
          </a:p>
        </p:txBody>
      </p:sp>
      <p:sp>
        <p:nvSpPr>
          <p:cNvPr id="852" name="Google Shape;852;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4" name="Google Shape;86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look at p. 97 and read the sentences. Have them unscramble the words in the word bank to finish the story.</a:t>
            </a:r>
            <a:endParaRPr i="1"/>
          </a:p>
        </p:txBody>
      </p:sp>
      <p:sp>
        <p:nvSpPr>
          <p:cNvPr id="865" name="Google Shape;865;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7" name="Google Shape;877;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Remind students that high frequency words are words that appear over and over in texts. </a:t>
            </a:r>
            <a:endParaRPr/>
          </a:p>
          <a:p>
            <a:pPr indent="-256032" lvl="0" marL="256032" rtl="0" algn="l">
              <a:lnSpc>
                <a:spcPct val="100000"/>
              </a:lnSpc>
              <a:spcBef>
                <a:spcPts val="0"/>
              </a:spcBef>
              <a:spcAft>
                <a:spcPts val="0"/>
              </a:spcAft>
              <a:buSzPts val="1200"/>
              <a:buFont typeface="Calibri"/>
              <a:buAutoNum type="arabicPeriod"/>
            </a:pPr>
            <a:r>
              <a:rPr lang="en-US"/>
              <a:t>Remind them they are learning many of the words this year, and the words will help them become better readers. </a:t>
            </a:r>
            <a:endParaRPr/>
          </a:p>
          <a:p>
            <a:pPr indent="-256032" lvl="0" marL="256032" rtl="0" algn="l">
              <a:lnSpc>
                <a:spcPct val="100000"/>
              </a:lnSpc>
              <a:spcBef>
                <a:spcPts val="0"/>
              </a:spcBef>
              <a:spcAft>
                <a:spcPts val="0"/>
              </a:spcAft>
              <a:buSzPts val="1200"/>
              <a:buFont typeface="Calibri"/>
              <a:buAutoNum type="arabicPeriod"/>
            </a:pPr>
            <a:r>
              <a:rPr lang="en-US"/>
              <a:t>Say the word who and ask students what letters are used to spell the word. </a:t>
            </a:r>
            <a:endParaRPr/>
          </a:p>
          <a:p>
            <a:pPr indent="-256032" lvl="0" marL="256032" rtl="0" algn="l">
              <a:lnSpc>
                <a:spcPct val="100000"/>
              </a:lnSpc>
              <a:spcBef>
                <a:spcPts val="0"/>
              </a:spcBef>
              <a:spcAft>
                <a:spcPts val="0"/>
              </a:spcAft>
              <a:buSzPts val="1200"/>
              <a:buFont typeface="Calibri"/>
              <a:buAutoNum type="arabicPeriod"/>
            </a:pPr>
            <a:r>
              <a:rPr lang="en-US"/>
              <a:t>Have students</a:t>
            </a:r>
            <a:endParaRPr/>
          </a:p>
          <a:p>
            <a:pPr indent="-256032" lvl="1" marL="713232" rtl="0" algn="l">
              <a:lnSpc>
                <a:spcPct val="100000"/>
              </a:lnSpc>
              <a:spcBef>
                <a:spcPts val="0"/>
              </a:spcBef>
              <a:spcAft>
                <a:spcPts val="0"/>
              </a:spcAft>
              <a:buSzPts val="1200"/>
              <a:buFont typeface="Arial"/>
              <a:buChar char="•"/>
            </a:pPr>
            <a:r>
              <a:rPr lang="en-US"/>
              <a:t>say the letters as you write them on the board.</a:t>
            </a:r>
            <a:endParaRPr/>
          </a:p>
          <a:p>
            <a:pPr indent="-256032" lvl="1" marL="713232" rtl="0" algn="l">
              <a:lnSpc>
                <a:spcPct val="100000"/>
              </a:lnSpc>
              <a:spcBef>
                <a:spcPts val="0"/>
              </a:spcBef>
              <a:spcAft>
                <a:spcPts val="0"/>
              </a:spcAft>
              <a:buSzPts val="1200"/>
              <a:buFont typeface="Arial"/>
              <a:buChar char="•"/>
            </a:pPr>
            <a:r>
              <a:rPr lang="en-US"/>
              <a:t>say and spell the word, touching their toes for each letter.</a:t>
            </a:r>
            <a:endParaRPr/>
          </a:p>
          <a:p>
            <a:pPr indent="-256032" lvl="1" marL="713232" rtl="0" algn="l">
              <a:lnSpc>
                <a:spcPct val="100000"/>
              </a:lnSpc>
              <a:spcBef>
                <a:spcPts val="0"/>
              </a:spcBef>
              <a:spcAft>
                <a:spcPts val="0"/>
              </a:spcAft>
              <a:buSzPts val="1200"/>
              <a:buFont typeface="Arial"/>
              <a:buChar char="•"/>
            </a:pPr>
            <a:r>
              <a:rPr lang="en-US"/>
              <a:t>repeat with there and into.</a:t>
            </a:r>
            <a:endParaRPr/>
          </a:p>
        </p:txBody>
      </p:sp>
      <p:sp>
        <p:nvSpPr>
          <p:cNvPr id="878" name="Google Shape;878;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0" name="Google Shape;890;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we can write to compare two texts. When writing to compare two different texts, students should know that </a:t>
            </a:r>
            <a:endParaRPr/>
          </a:p>
          <a:p>
            <a:pPr indent="-228600" lvl="1" marL="685800" rtl="0" algn="l">
              <a:lnSpc>
                <a:spcPct val="100000"/>
              </a:lnSpc>
              <a:spcBef>
                <a:spcPts val="0"/>
              </a:spcBef>
              <a:spcAft>
                <a:spcPts val="0"/>
              </a:spcAft>
              <a:buClr>
                <a:srgbClr val="373536"/>
              </a:buClr>
              <a:buSzPts val="1200"/>
              <a:buFont typeface="Calibri"/>
              <a:buChar char="•"/>
            </a:pPr>
            <a:r>
              <a:rPr lang="en-US"/>
              <a:t>a poem uses rhyme and rhythm, but other types of texts do not.</a:t>
            </a:r>
            <a:endParaRPr/>
          </a:p>
          <a:p>
            <a:pPr indent="-228600" lvl="1" marL="685800" rtl="0" algn="l">
              <a:lnSpc>
                <a:spcPct val="100000"/>
              </a:lnSpc>
              <a:spcBef>
                <a:spcPts val="0"/>
              </a:spcBef>
              <a:spcAft>
                <a:spcPts val="0"/>
              </a:spcAft>
              <a:buClr>
                <a:srgbClr val="373536"/>
              </a:buClr>
              <a:buSzPts val="1200"/>
              <a:buFont typeface="Calibri"/>
              <a:buChar char="•"/>
            </a:pPr>
            <a:r>
              <a:rPr lang="en-US"/>
              <a:t>poems and informational texts may both tell about the same topic, such as the weather. </a:t>
            </a:r>
            <a:endParaRPr/>
          </a:p>
          <a:p>
            <a:pPr indent="-228600" lvl="1" marL="685800" rtl="0" algn="l">
              <a:lnSpc>
                <a:spcPct val="100000"/>
              </a:lnSpc>
              <a:spcBef>
                <a:spcPts val="0"/>
              </a:spcBef>
              <a:spcAft>
                <a:spcPts val="0"/>
              </a:spcAft>
              <a:buClr>
                <a:srgbClr val="373536"/>
              </a:buClr>
              <a:buSzPts val="1200"/>
              <a:buFont typeface="Calibri"/>
              <a:buChar char="•"/>
            </a:pPr>
            <a:r>
              <a:rPr lang="en-US"/>
              <a:t>readers can look at what two texts say about the same topic to learn more about that topic.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Model what it means to write a comparison of two texts. </a:t>
            </a:r>
            <a:r>
              <a:rPr i="1" lang="en-US"/>
              <a:t>Before I start writing, I think about texts I have read on the same topic. For example, I just read about rainy and sunny weather in two poems. The poems told how the rain and sun helped the seeds the children planted grow big and strong. I think about other books I have read about rain and sun. I can compare the information. I can see if I find out more about how plants need sun and rain. Then I can start writing.</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turn to p. 114 in the Student Interactive and write sentences about weather using what they learned from the poems and another text they have read.</a:t>
            </a:r>
            <a:endParaRPr i="1" sz="1200">
              <a:solidFill>
                <a:srgbClr val="373536"/>
              </a:solidFill>
            </a:endParaRPr>
          </a:p>
        </p:txBody>
      </p:sp>
      <p:sp>
        <p:nvSpPr>
          <p:cNvPr id="891" name="Google Shape;891;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3" name="Google Shape;903;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a:t>
            </a:r>
            <a:endParaRPr/>
          </a:p>
          <a:p>
            <a:pPr indent="-228600" lvl="0" marL="228600" rtl="0" algn="l">
              <a:lnSpc>
                <a:spcPct val="100000"/>
              </a:lnSpc>
              <a:spcBef>
                <a:spcPts val="0"/>
              </a:spcBef>
              <a:spcAft>
                <a:spcPts val="0"/>
              </a:spcAft>
              <a:buSzPts val="1200"/>
              <a:buFont typeface="Calibri"/>
              <a:buAutoNum type="arabicPeriod"/>
            </a:pPr>
            <a:r>
              <a:rPr lang="en-US"/>
              <a:t>Tell them to discuss in small groups.</a:t>
            </a:r>
            <a:endParaRPr b="1" sz="1200">
              <a:latin typeface="Calibri"/>
              <a:ea typeface="Calibri"/>
              <a:cs typeface="Calibri"/>
              <a:sym typeface="Calibri"/>
            </a:endParaRPr>
          </a:p>
        </p:txBody>
      </p:sp>
      <p:sp>
        <p:nvSpPr>
          <p:cNvPr id="904" name="Google Shape;904;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7" name="Google Shape;917;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graphics add details to a question and answer book. Authors choose images or drawings to match the information in their books.</a:t>
            </a:r>
            <a:endParaRPr/>
          </a:p>
          <a:p>
            <a:pPr indent="-228600" lvl="0" marL="228600" rtl="0" algn="l">
              <a:lnSpc>
                <a:spcPct val="100000"/>
              </a:lnSpc>
              <a:spcBef>
                <a:spcPts val="0"/>
              </a:spcBef>
              <a:spcAft>
                <a:spcPts val="0"/>
              </a:spcAft>
              <a:buSzPts val="1200"/>
              <a:buFont typeface="Calibri"/>
              <a:buAutoNum type="arabicPeriod"/>
            </a:pPr>
            <a:r>
              <a:rPr lang="en-US"/>
              <a:t>Display a stack text that your class has not read. Begin reading the book without showing the pictures. Have students think about what you read, picturing it in their minds. After reading a few pages, return to the beginning and start again. This time, show the pictures. Then say: </a:t>
            </a:r>
            <a:r>
              <a:rPr i="1" lang="en-US"/>
              <a:t>Authors include graphics in their books. The graphics give more information and help the reader picture what is happening in the text. What can you learn from the pictures that you didn’t know by reading the words? </a:t>
            </a:r>
            <a:r>
              <a:rPr lang="en-US"/>
              <a:t>Engage students in a conversation about the information they learned from the graphics.</a:t>
            </a:r>
            <a:endParaRPr/>
          </a:p>
          <a:p>
            <a:pPr indent="-228600" lvl="0" marL="228600" rtl="0" algn="l">
              <a:lnSpc>
                <a:spcPct val="100000"/>
              </a:lnSpc>
              <a:spcBef>
                <a:spcPts val="0"/>
              </a:spcBef>
              <a:spcAft>
                <a:spcPts val="0"/>
              </a:spcAft>
              <a:buSzPts val="1200"/>
              <a:buFont typeface="Calibri"/>
              <a:buAutoNum type="arabicPeriod"/>
            </a:pPr>
            <a:r>
              <a:rPr lang="en-US"/>
              <a:t>Then say: </a:t>
            </a:r>
            <a:r>
              <a:rPr i="1" lang="en-US"/>
              <a:t>Today I will show you how to add graphics to your books. If you’ve already added graphics, you can add more details to them. I am writing a question and answer book about the ocean. In my book, I say that oceans have big waves. Some readers might not know what ocean waves look like. So I will draw a picture to go along with the words.</a:t>
            </a:r>
            <a:endParaRPr/>
          </a:p>
          <a:p>
            <a:pPr indent="-228600" lvl="0" marL="228600" rtl="0" algn="l">
              <a:lnSpc>
                <a:spcPct val="100000"/>
              </a:lnSpc>
              <a:spcBef>
                <a:spcPts val="0"/>
              </a:spcBef>
              <a:spcAft>
                <a:spcPts val="0"/>
              </a:spcAft>
              <a:buSzPts val="1200"/>
              <a:buFont typeface="Calibri"/>
              <a:buAutoNum type="arabicPeriod"/>
            </a:pPr>
            <a:r>
              <a:rPr lang="en-US"/>
              <a:t>On the board or chart, write the sentence Oceans have big waves. Begin drawing a sketch of a wave in the ocean. </a:t>
            </a:r>
            <a:r>
              <a:rPr i="1" lang="en-US"/>
              <a:t>The readers can look at this picture to learn more about waves. They can see what waves look like. What other details can I add to the drawing to tell my readers more about waves?</a:t>
            </a:r>
            <a:endParaRPr/>
          </a:p>
          <a:p>
            <a:pPr indent="-228600" lvl="0" marL="228600" rtl="0" algn="l">
              <a:lnSpc>
                <a:spcPct val="100000"/>
              </a:lnSpc>
              <a:spcBef>
                <a:spcPts val="0"/>
              </a:spcBef>
              <a:spcAft>
                <a:spcPts val="0"/>
              </a:spcAft>
              <a:buSzPts val="1200"/>
              <a:buFont typeface="Calibri"/>
              <a:buAutoNum type="arabicPeriod"/>
            </a:pPr>
            <a:r>
              <a:rPr lang="en-US"/>
              <a:t>Allow students to suggest details, such as a person jumping in the waves, a surfer in the waves, or a boat on the waves. Discuss what readers can learn by looking at the details you added to the picture.</a:t>
            </a:r>
            <a:endParaRPr i="1"/>
          </a:p>
          <a:p>
            <a:pPr indent="-228600" lvl="0" marL="228600" rtl="0" algn="l">
              <a:lnSpc>
                <a:spcPct val="100000"/>
              </a:lnSpc>
              <a:spcBef>
                <a:spcPts val="0"/>
              </a:spcBef>
              <a:spcAft>
                <a:spcPts val="0"/>
              </a:spcAft>
              <a:buSzPts val="1200"/>
              <a:buFont typeface="Calibri"/>
              <a:buAutoNum type="arabicPeriod"/>
            </a:pPr>
            <a:r>
              <a:rPr lang="en-US"/>
              <a:t>Direct students to complete p. 121 in the Student Interactive.</a:t>
            </a:r>
            <a:endParaRPr/>
          </a:p>
          <a:p>
            <a:pPr indent="-228600" lvl="0" marL="228600" rtl="0" algn="l">
              <a:lnSpc>
                <a:spcPct val="100000"/>
              </a:lnSpc>
              <a:spcBef>
                <a:spcPts val="0"/>
              </a:spcBef>
              <a:spcAft>
                <a:spcPts val="0"/>
              </a:spcAft>
              <a:buSzPts val="1200"/>
              <a:buFont typeface="Calibri"/>
              <a:buAutoNum type="arabicPeriod"/>
            </a:pPr>
            <a:r>
              <a:rPr lang="en-US"/>
              <a:t>Have students show a picture from their book. The class should describe what they can learn from the picture.</a:t>
            </a:r>
            <a:endParaRPr i="1"/>
          </a:p>
        </p:txBody>
      </p:sp>
      <p:sp>
        <p:nvSpPr>
          <p:cNvPr id="918" name="Google Shape;918;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0" name="Google Shape;930;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Bill had </a:t>
            </a:r>
            <a:r>
              <a:rPr b="1" lang="en-US"/>
              <a:t>an</a:t>
            </a:r>
            <a:r>
              <a:rPr lang="en-US"/>
              <a:t> apple for snack.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Danny keeps his room </a:t>
            </a:r>
            <a:r>
              <a:rPr b="1" lang="en-US"/>
              <a:t>as</a:t>
            </a:r>
            <a:r>
              <a:rPr lang="en-US"/>
              <a:t> neat as possible. </a:t>
            </a:r>
            <a:endParaRPr/>
          </a:p>
          <a:p>
            <a:pPr indent="-228600" lvl="1" marL="685800" rtl="0" algn="l">
              <a:lnSpc>
                <a:spcPct val="100000"/>
              </a:lnSpc>
              <a:spcBef>
                <a:spcPts val="0"/>
              </a:spcBef>
              <a:spcAft>
                <a:spcPts val="0"/>
              </a:spcAft>
              <a:buClr>
                <a:srgbClr val="000000"/>
              </a:buClr>
              <a:buSzPts val="1200"/>
              <a:buFont typeface="Calibri"/>
              <a:buAutoNum type="arabicPeriod"/>
            </a:pPr>
            <a:r>
              <a:rPr b="1" lang="en-US"/>
              <a:t>Who</a:t>
            </a:r>
            <a:r>
              <a:rPr lang="en-US"/>
              <a:t> has a dog?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a:t>
            </a:r>
            <a:r>
              <a:rPr b="1" lang="en-US"/>
              <a:t>am</a:t>
            </a:r>
            <a:r>
              <a:rPr lang="en-US"/>
              <a:t> happy to be here.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baby sister is </a:t>
            </a:r>
            <a:r>
              <a:rPr b="1" lang="en-US"/>
              <a:t>at</a:t>
            </a:r>
            <a:r>
              <a:rPr lang="en-US"/>
              <a:t> home.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use a key to get </a:t>
            </a:r>
            <a:r>
              <a:rPr b="1" lang="en-US"/>
              <a:t>into</a:t>
            </a:r>
            <a:r>
              <a:rPr lang="en-US"/>
              <a:t> my house.</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p:txBody>
      </p:sp>
      <p:sp>
        <p:nvSpPr>
          <p:cNvPr id="931" name="Google Shape;931;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7" name="Google Shape;947;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2400" lvl="0" marL="228600" rtl="0" algn="l">
              <a:lnSpc>
                <a:spcPct val="100000"/>
              </a:lnSpc>
              <a:spcBef>
                <a:spcPts val="0"/>
              </a:spcBef>
              <a:spcAft>
                <a:spcPts val="0"/>
              </a:spcAft>
              <a:buClr>
                <a:srgbClr val="000000"/>
              </a:buClr>
              <a:buSzPts val="1200"/>
              <a:buFont typeface="Arial"/>
              <a:buNone/>
            </a:pPr>
            <a:r>
              <a:t/>
            </a:r>
            <a:endParaRPr b="1" i="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SzPts val="1200"/>
              <a:buFont typeface="Calibri"/>
              <a:buAutoNum type="arabicPeriod"/>
            </a:pPr>
            <a:r>
              <a:rPr lang="en-US"/>
              <a:t>Display the following sentence and guide students to decide whether the sentence is correct as it is written.</a:t>
            </a:r>
            <a:endParaRPr/>
          </a:p>
          <a:p>
            <a:pPr indent="-228600" lvl="0" marL="228600" rtl="0" algn="l">
              <a:lnSpc>
                <a:spcPct val="100000"/>
              </a:lnSpc>
              <a:spcBef>
                <a:spcPts val="0"/>
              </a:spcBef>
              <a:spcAft>
                <a:spcPts val="0"/>
              </a:spcAft>
              <a:buSzPts val="1200"/>
              <a:buFont typeface="Calibri"/>
              <a:buAutoNum type="arabicPeriod"/>
            </a:pPr>
            <a:r>
              <a:rPr lang="en-US"/>
              <a:t>the cat eats</a:t>
            </a:r>
            <a:endParaRPr/>
          </a:p>
          <a:p>
            <a:pPr indent="-228600" lvl="1" marL="685800" rtl="0" algn="l">
              <a:lnSpc>
                <a:spcPct val="100000"/>
              </a:lnSpc>
              <a:spcBef>
                <a:spcPts val="0"/>
              </a:spcBef>
              <a:spcAft>
                <a:spcPts val="0"/>
              </a:spcAft>
              <a:buSzPts val="1200"/>
              <a:buFont typeface="Calibri"/>
              <a:buAutoNum type="alphaUcPeriod"/>
            </a:pPr>
            <a:r>
              <a:rPr b="1" lang="en-US"/>
              <a:t>Incorrect</a:t>
            </a:r>
            <a:endParaRPr/>
          </a:p>
          <a:p>
            <a:pPr indent="-228600" lvl="1" marL="685800" rtl="0" algn="l">
              <a:lnSpc>
                <a:spcPct val="100000"/>
              </a:lnSpc>
              <a:spcBef>
                <a:spcPts val="0"/>
              </a:spcBef>
              <a:spcAft>
                <a:spcPts val="0"/>
              </a:spcAft>
              <a:buSzPts val="1200"/>
              <a:buFont typeface="Calibri"/>
              <a:buAutoNum type="alphaUcPeriod"/>
            </a:pPr>
            <a:r>
              <a:rPr lang="en-US"/>
              <a:t>Correct</a:t>
            </a:r>
            <a:endParaRPr/>
          </a:p>
          <a:p>
            <a:pPr indent="-228600" lvl="0" marL="22860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complete Language and Conventions, p. 286, from the Resource Download Center. </a:t>
            </a:r>
            <a:r>
              <a:rPr b="1" i="0" lang="en-US" sz="1200" u="none" strike="noStrike">
                <a:solidFill>
                  <a:srgbClr val="000000"/>
                </a:solidFill>
                <a:latin typeface="Calibri"/>
                <a:ea typeface="Calibri"/>
                <a:cs typeface="Calibri"/>
                <a:sym typeface="Calibri"/>
              </a:rPr>
              <a:t>Click path: Table of Contents -&gt; Resource Download Center -&gt; Language and Conventions -&gt; U5 W3</a:t>
            </a:r>
            <a:endParaRPr b="1" i="0" sz="1200" u="none" strike="noStrike">
              <a:solidFill>
                <a:srgbClr val="000000"/>
              </a:solidFill>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948" name="Google Shape;948;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8" name="Google Shape;958;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59" name="Google Shape;959;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Display the high-frequency words </a:t>
            </a:r>
            <a:r>
              <a:rPr i="1" lang="en-US"/>
              <a:t>who, there, and into</a:t>
            </a:r>
            <a:r>
              <a:rPr lang="en-US"/>
              <a:t>, and read them aloud.</a:t>
            </a:r>
            <a:endParaRPr/>
          </a:p>
          <a:p>
            <a:pPr indent="-256032" lvl="0" marL="256032" rtl="0" algn="l">
              <a:lnSpc>
                <a:spcPct val="100000"/>
              </a:lnSpc>
              <a:spcBef>
                <a:spcPts val="0"/>
              </a:spcBef>
              <a:spcAft>
                <a:spcPts val="0"/>
              </a:spcAft>
              <a:buSzPts val="1200"/>
              <a:buFont typeface="Calibri"/>
              <a:buAutoNum type="arabicPeriod"/>
            </a:pPr>
            <a:r>
              <a:rPr lang="en-US"/>
              <a:t>Have students point to the word who and read it.</a:t>
            </a:r>
            <a:endParaRPr/>
          </a:p>
          <a:p>
            <a:pPr indent="-256032" lvl="0" marL="256032" rtl="0" algn="l">
              <a:lnSpc>
                <a:spcPct val="100000"/>
              </a:lnSpc>
              <a:spcBef>
                <a:spcPts val="0"/>
              </a:spcBef>
              <a:spcAft>
                <a:spcPts val="0"/>
              </a:spcAft>
              <a:buSzPts val="1200"/>
              <a:buFont typeface="Calibri"/>
              <a:buAutoNum type="arabicPeriod"/>
            </a:pPr>
            <a:r>
              <a:rPr lang="en-US"/>
              <a:t>Repeat for there and into. </a:t>
            </a:r>
            <a:endParaRPr/>
          </a:p>
        </p:txBody>
      </p:sp>
      <p:sp>
        <p:nvSpPr>
          <p:cNvPr id="153" name="Google Shape;15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Remind students of the Essential Question for Unit 3: What can we learn from the weather? Point out the Weekly Question: How do we describe weather? Tell students that they will read more about the weather this week. Turn to pp. 86–87 in the Student Interactive. Use the following prompts to discuss the poems on these pages: </a:t>
            </a:r>
            <a:endParaRPr/>
          </a:p>
          <a:p>
            <a:pPr indent="-228600" lvl="1" marL="685800" rtl="0" algn="l">
              <a:lnSpc>
                <a:spcPct val="100000"/>
              </a:lnSpc>
              <a:spcBef>
                <a:spcPts val="0"/>
              </a:spcBef>
              <a:spcAft>
                <a:spcPts val="0"/>
              </a:spcAft>
              <a:buSzPts val="1200"/>
              <a:buFont typeface="Arial"/>
              <a:buChar char="•"/>
            </a:pPr>
            <a:r>
              <a:rPr lang="en-US"/>
              <a:t>Tell students that a poem is a text that has rhythm and sometimes rhyme. Explain that the poems on pp. 86–87 are about the weather.</a:t>
            </a:r>
            <a:endParaRPr/>
          </a:p>
          <a:p>
            <a:pPr indent="-228600" lvl="1" marL="685800" rtl="0" algn="l">
              <a:lnSpc>
                <a:spcPct val="100000"/>
              </a:lnSpc>
              <a:spcBef>
                <a:spcPts val="0"/>
              </a:spcBef>
              <a:spcAft>
                <a:spcPts val="0"/>
              </a:spcAft>
              <a:buSzPts val="1200"/>
              <a:buFont typeface="Arial"/>
              <a:buChar char="•"/>
            </a:pPr>
            <a:r>
              <a:rPr lang="en-US"/>
              <a:t>Ask what kind of weather they think the poem on p. 86 is about. Then read aloud the poem while students listen. Then reread the poem, this time asking students to join in when they can. You may want to pause before the second rhyming word to allow students to say it.</a:t>
            </a:r>
            <a:endParaRPr/>
          </a:p>
          <a:p>
            <a:pPr indent="-228600" lvl="1" marL="685800" rtl="0" algn="l">
              <a:lnSpc>
                <a:spcPct val="100000"/>
              </a:lnSpc>
              <a:spcBef>
                <a:spcPts val="0"/>
              </a:spcBef>
              <a:spcAft>
                <a:spcPts val="0"/>
              </a:spcAft>
              <a:buSzPts val="1200"/>
              <a:buFont typeface="Arial"/>
              <a:buChar char="•"/>
            </a:pPr>
            <a:r>
              <a:rPr lang="en-US"/>
              <a:t>Repeat with the poem on p. 87.</a:t>
            </a:r>
            <a:endParaRPr/>
          </a:p>
          <a:p>
            <a:pPr indent="-228600" lvl="0" marL="228600" rtl="0" algn="l">
              <a:lnSpc>
                <a:spcPct val="100000"/>
              </a:lnSpc>
              <a:spcBef>
                <a:spcPts val="0"/>
              </a:spcBef>
              <a:spcAft>
                <a:spcPts val="0"/>
              </a:spcAft>
              <a:buSzPts val="1200"/>
              <a:buFont typeface="Calibri"/>
              <a:buAutoNum type="arabicPeriod"/>
            </a:pPr>
            <a:r>
              <a:rPr lang="en-US"/>
              <a:t>Encourage students to ask questions about the poems to clarify any information or ideas they do not understand.</a:t>
            </a:r>
            <a:endParaRPr/>
          </a:p>
          <a:p>
            <a:pPr indent="-228600" lvl="0" marL="228600" rtl="0" algn="l">
              <a:lnSpc>
                <a:spcPct val="100000"/>
              </a:lnSpc>
              <a:spcBef>
                <a:spcPts val="0"/>
              </a:spcBef>
              <a:spcAft>
                <a:spcPts val="0"/>
              </a:spcAft>
              <a:buSzPts val="1200"/>
              <a:buFont typeface="Calibri"/>
              <a:buAutoNum type="arabicPeriod"/>
            </a:pPr>
            <a:r>
              <a:rPr lang="en-US"/>
              <a:t>Have students interact with sources by circling words that describe snow and rain. Have them describe personal experiences in one or both types of weather. </a:t>
            </a:r>
            <a:endParaRPr/>
          </a:p>
          <a:p>
            <a:pPr indent="-228600" lvl="0" marL="228600" rtl="0" algn="l">
              <a:lnSpc>
                <a:spcPct val="100000"/>
              </a:lnSpc>
              <a:spcBef>
                <a:spcPts val="0"/>
              </a:spcBef>
              <a:spcAft>
                <a:spcPts val="0"/>
              </a:spcAft>
              <a:buSzPts val="1200"/>
              <a:buFont typeface="Calibri"/>
              <a:buAutoNum type="arabicPeriod"/>
            </a:pPr>
            <a:r>
              <a:rPr lang="en-US"/>
              <a:t>Remind students of the Week 3 Question: How do we describe weather? Tell students that we can read about weather in informational texts, stories, and poems, and we can talk about it with each other.</a:t>
            </a:r>
            <a:endParaRPr i="1" sz="1200">
              <a:latin typeface="Calibri"/>
              <a:ea typeface="Calibri"/>
              <a:cs typeface="Calibri"/>
              <a:sym typeface="Calibri"/>
            </a:endParaRPr>
          </a:p>
        </p:txBody>
      </p:sp>
      <p:sp>
        <p:nvSpPr>
          <p:cNvPr id="166" name="Google Shape;16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they will listen to you read two poems. Remind them that poems can tell a story, but they use rhythm and sometimes rhyme to tell it. Have students listen as you read aloud the poems “Winter Fun” and “The Storm.” Tell students to be active listeners by looking at you and thinking about what you are saying as you read aloud.</a:t>
            </a:r>
            <a:endParaRPr/>
          </a:p>
          <a:p>
            <a:pPr indent="-228600" lvl="0" marL="228600" rtl="0" algn="l">
              <a:lnSpc>
                <a:spcPct val="100000"/>
              </a:lnSpc>
              <a:spcBef>
                <a:spcPts val="0"/>
              </a:spcBef>
              <a:spcAft>
                <a:spcPts val="0"/>
              </a:spcAft>
              <a:buSzPts val="1200"/>
              <a:buFont typeface="Calibri"/>
              <a:buAutoNum type="arabicPeriod"/>
            </a:pPr>
            <a:r>
              <a:rPr lang="en-US"/>
              <a:t>Have students listen actively for elements of poetry, such as rhyming words and rhythm. </a:t>
            </a:r>
            <a:endParaRPr/>
          </a:p>
          <a:p>
            <a:pPr indent="-228600" lvl="0" marL="228600" rtl="0" algn="l">
              <a:lnSpc>
                <a:spcPct val="100000"/>
              </a:lnSpc>
              <a:spcBef>
                <a:spcPts val="0"/>
              </a:spcBef>
              <a:spcAft>
                <a:spcPts val="0"/>
              </a:spcAft>
              <a:buSzPts val="1200"/>
              <a:buFont typeface="Calibri"/>
              <a:buAutoNum type="arabicPeriod"/>
            </a:pPr>
            <a:r>
              <a:rPr lang="en-US"/>
              <a:t>Read the entire text aloud without stopping for the Think Aloud callouts. </a:t>
            </a:r>
            <a:endParaRPr/>
          </a:p>
          <a:p>
            <a:pPr indent="-228600" lvl="0" marL="228600" rtl="0" algn="l">
              <a:lnSpc>
                <a:spcPct val="100000"/>
              </a:lnSpc>
              <a:spcBef>
                <a:spcPts val="0"/>
              </a:spcBef>
              <a:spcAft>
                <a:spcPts val="0"/>
              </a:spcAft>
              <a:buSzPts val="1200"/>
              <a:buFont typeface="Calibri"/>
              <a:buAutoNum type="arabicPeriod"/>
            </a:pPr>
            <a:r>
              <a:rPr lang="en-US"/>
              <a:t>Reread the text aloud, pausing to model Think Aloud strategies related to the genre.</a:t>
            </a:r>
            <a:endParaRPr/>
          </a:p>
          <a:p>
            <a:pPr indent="-228600" lvl="0" marL="228600" rtl="0" algn="l">
              <a:lnSpc>
                <a:spcPct val="100000"/>
              </a:lnSpc>
              <a:spcBef>
                <a:spcPts val="0"/>
              </a:spcBef>
              <a:spcAft>
                <a:spcPts val="0"/>
              </a:spcAft>
              <a:buSzPts val="1200"/>
              <a:buFont typeface="Calibri"/>
              <a:buAutoNum type="arabicPeriod"/>
            </a:pPr>
            <a:r>
              <a:rPr lang="en-US"/>
              <a:t>Tell students that poems often contain rhyming words. They may also contain other words with similar sounds. Have students listen again to the words that begin each line of "The Storm." Guide them to recognize that each of these words ends with -ing.</a:t>
            </a:r>
            <a:endParaRPr sz="1200">
              <a:latin typeface="Calibri"/>
              <a:ea typeface="Calibri"/>
              <a:cs typeface="Calibri"/>
              <a:sym typeface="Calibri"/>
            </a:endParaRPr>
          </a:p>
        </p:txBody>
      </p:sp>
      <p:sp>
        <p:nvSpPr>
          <p:cNvPr id="179" name="Google Shape;17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21.png"/><Relationship Id="rId5" Type="http://schemas.openxmlformats.org/officeDocument/2006/relationships/image" Target="../media/image1.png"/><Relationship Id="rId6" Type="http://schemas.openxmlformats.org/officeDocument/2006/relationships/image" Target="../media/image19.png"/><Relationship Id="rId7" Type="http://schemas.openxmlformats.org/officeDocument/2006/relationships/image" Target="../media/image25.png"/><Relationship Id="rId8"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8.png"/><Relationship Id="rId7"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9.png"/><Relationship Id="rId7" Type="http://schemas.openxmlformats.org/officeDocument/2006/relationships/image" Target="../media/image32.png"/><Relationship Id="rId8"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4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43.png"/><Relationship Id="rId7" Type="http://schemas.openxmlformats.org/officeDocument/2006/relationships/image" Target="../media/image48.png"/><Relationship Id="rId8" Type="http://schemas.openxmlformats.org/officeDocument/2006/relationships/image" Target="../media/image4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5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4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4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4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4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29" y="-2514082"/>
            <a:ext cx="9523200" cy="122718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5: </a:t>
            </a:r>
            <a:r>
              <a:rPr b="1" i="0" lang="en-US" sz="6600" u="none" cap="none" strike="noStrike">
                <a:solidFill>
                  <a:schemeClr val="lt1"/>
                </a:solidFill>
                <a:latin typeface="Century Gothic"/>
                <a:ea typeface="Century Gothic"/>
                <a:cs typeface="Century Gothic"/>
                <a:sym typeface="Century Gothic"/>
              </a:rPr>
              <a:t>Week 3</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descr="A picture containing clock&#10;&#10;Description automatically generated" id="192" name="Google Shape;192;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3" name="Google Shape;193;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4" name="Google Shape;194;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5" name="Google Shape;195;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6" name="Google Shape;196;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Poetry Qualities </a:t>
            </a:r>
            <a:endParaRPr b="0" i="0" sz="1400" u="none" cap="none" strike="noStrike">
              <a:solidFill>
                <a:srgbClr val="000000"/>
              </a:solidFill>
              <a:latin typeface="Century Gothic"/>
              <a:ea typeface="Century Gothic"/>
              <a:cs typeface="Century Gothic"/>
              <a:sym typeface="Century Gothic"/>
            </a:endParaRPr>
          </a:p>
        </p:txBody>
      </p:sp>
      <p:sp>
        <p:nvSpPr>
          <p:cNvPr id="197" name="Google Shape;197;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98, 99</a:t>
            </a:r>
            <a:endParaRPr b="0" i="0" sz="1400" u="none" cap="none" strike="noStrike">
              <a:solidFill>
                <a:srgbClr val="000000"/>
              </a:solidFill>
              <a:latin typeface="Century Gothic"/>
              <a:ea typeface="Century Gothic"/>
              <a:cs typeface="Century Gothic"/>
              <a:sym typeface="Century Gothic"/>
            </a:endParaRPr>
          </a:p>
        </p:txBody>
      </p:sp>
      <p:sp>
        <p:nvSpPr>
          <p:cNvPr id="198" name="Google Shape;198;p12"/>
          <p:cNvSpPr txBox="1"/>
          <p:nvPr/>
        </p:nvSpPr>
        <p:spPr>
          <a:xfrm>
            <a:off x="9263449" y="2720012"/>
            <a:ext cx="29286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98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99" name="Google Shape;199;p12"/>
          <p:cNvPicPr preferRelativeResize="0"/>
          <p:nvPr/>
        </p:nvPicPr>
        <p:blipFill rotWithShape="1">
          <a:blip r:embed="rId6">
            <a:alphaModFix/>
          </a:blip>
          <a:srcRect b="0" l="504" r="504" t="0"/>
          <a:stretch/>
        </p:blipFill>
        <p:spPr>
          <a:xfrm>
            <a:off x="503000" y="1826525"/>
            <a:ext cx="8438824" cy="35236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descr="A picture containing clock&#10;&#10;Description automatically generated" id="205" name="Google Shape;205;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6" name="Google Shape;206;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7" name="Google Shape;207;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8" name="Google Shape;208;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9" name="Google Shape;209;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10" name="Google Shape;210;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98</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11" name="Google Shape;211;p13"/>
          <p:cNvPicPr preferRelativeResize="0"/>
          <p:nvPr/>
        </p:nvPicPr>
        <p:blipFill rotWithShape="1">
          <a:blip r:embed="rId6">
            <a:alphaModFix/>
          </a:blip>
          <a:srcRect b="0" l="0" r="0" t="0"/>
          <a:stretch/>
        </p:blipFill>
        <p:spPr>
          <a:xfrm>
            <a:off x="6266249" y="2338535"/>
            <a:ext cx="4948236" cy="713781"/>
          </a:xfrm>
          <a:prstGeom prst="rect">
            <a:avLst/>
          </a:prstGeom>
          <a:noFill/>
          <a:ln>
            <a:noFill/>
          </a:ln>
        </p:spPr>
      </p:pic>
      <p:sp>
        <p:nvSpPr>
          <p:cNvPr id="212" name="Google Shape;212;p13"/>
          <p:cNvSpPr txBox="1"/>
          <p:nvPr/>
        </p:nvSpPr>
        <p:spPr>
          <a:xfrm>
            <a:off x="6569160" y="3318505"/>
            <a:ext cx="4932300"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about how the poem is different from an informational text about weather.</a:t>
            </a:r>
            <a:endParaRPr b="0" i="0" sz="3200" u="none" cap="none" strike="noStrike">
              <a:solidFill>
                <a:schemeClr val="dk1"/>
              </a:solidFill>
              <a:latin typeface="Century Gothic"/>
              <a:ea typeface="Century Gothic"/>
              <a:cs typeface="Century Gothic"/>
              <a:sym typeface="Century Gothic"/>
            </a:endParaRPr>
          </a:p>
        </p:txBody>
      </p:sp>
      <p:pic>
        <p:nvPicPr>
          <p:cNvPr id="213" name="Google Shape;213;p13"/>
          <p:cNvPicPr preferRelativeResize="0"/>
          <p:nvPr/>
        </p:nvPicPr>
        <p:blipFill rotWithShape="1">
          <a:blip r:embed="rId7">
            <a:alphaModFix/>
          </a:blip>
          <a:srcRect b="0" l="0" r="0" t="0"/>
          <a:stretch/>
        </p:blipFill>
        <p:spPr>
          <a:xfrm>
            <a:off x="947096" y="1635083"/>
            <a:ext cx="4978656" cy="410866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A picture containing clock&#10;&#10;Description automatically generated" id="219" name="Google Shape;219;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0" name="Google Shape;220;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1" name="Google Shape;221;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2" name="Google Shape;222;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3" name="Google Shape;223;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24" name="Google Shape;224;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115</a:t>
            </a:r>
            <a:endParaRPr b="0" i="0" sz="1400" u="none" cap="none" strike="noStrike">
              <a:solidFill>
                <a:srgbClr val="000000"/>
              </a:solidFill>
              <a:latin typeface="Century Gothic"/>
              <a:ea typeface="Century Gothic"/>
              <a:cs typeface="Century Gothic"/>
              <a:sym typeface="Century Gothic"/>
            </a:endParaRPr>
          </a:p>
        </p:txBody>
      </p:sp>
      <p:sp>
        <p:nvSpPr>
          <p:cNvPr id="225" name="Google Shape;225;p14"/>
          <p:cNvSpPr txBox="1"/>
          <p:nvPr/>
        </p:nvSpPr>
        <p:spPr>
          <a:xfrm>
            <a:off x="446594" y="1636743"/>
            <a:ext cx="11059602" cy="64629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3600" u="none" cap="none" strike="noStrike">
                <a:solidFill>
                  <a:schemeClr val="dk1"/>
                </a:solidFill>
                <a:latin typeface="Century Gothic"/>
                <a:ea typeface="Century Gothic"/>
                <a:cs typeface="Century Gothic"/>
                <a:sym typeface="Century Gothic"/>
              </a:rPr>
              <a:t>The tree fell down because the wind so extreme.</a:t>
            </a:r>
            <a:endParaRPr b="0" i="0" sz="3600" u="none" cap="none" strike="noStrike">
              <a:solidFill>
                <a:srgbClr val="000000"/>
              </a:solidFill>
              <a:latin typeface="Century Gothic"/>
              <a:ea typeface="Century Gothic"/>
              <a:cs typeface="Century Gothic"/>
              <a:sym typeface="Century Gothic"/>
            </a:endParaRPr>
          </a:p>
        </p:txBody>
      </p:sp>
      <p:pic>
        <p:nvPicPr>
          <p:cNvPr id="226" name="Google Shape;226;p14"/>
          <p:cNvPicPr preferRelativeResize="0"/>
          <p:nvPr/>
        </p:nvPicPr>
        <p:blipFill rotWithShape="1">
          <a:blip r:embed="rId6">
            <a:alphaModFix/>
          </a:blip>
          <a:srcRect b="0" l="0" r="0" t="0"/>
          <a:stretch/>
        </p:blipFill>
        <p:spPr>
          <a:xfrm>
            <a:off x="2220581" y="2482881"/>
            <a:ext cx="4965954" cy="408960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27" name="Google Shape;227;p14"/>
          <p:cNvSpPr txBox="1"/>
          <p:nvPr/>
        </p:nvSpPr>
        <p:spPr>
          <a:xfrm>
            <a:off x="7944174" y="3099312"/>
            <a:ext cx="29286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lang="en-US" sz="3200">
                <a:solidFill>
                  <a:schemeClr val="dk1"/>
                </a:solidFill>
                <a:latin typeface="Century Gothic"/>
                <a:ea typeface="Century Gothic"/>
                <a:cs typeface="Century Gothic"/>
                <a:sym typeface="Century Gothic"/>
              </a:rPr>
              <a:t>115</a:t>
            </a:r>
            <a:r>
              <a:rPr b="0" i="0" lang="en-US" sz="3200" u="none" cap="none" strike="noStrike">
                <a:solidFill>
                  <a:schemeClr val="dk1"/>
                </a:solidFill>
                <a:latin typeface="Century Gothic"/>
                <a:ea typeface="Century Gothic"/>
                <a:cs typeface="Century Gothic"/>
                <a:sym typeface="Century Gothic"/>
              </a:rPr>
              <a:t>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descr="A picture containing clock&#10;&#10;Description automatically generated" id="233" name="Google Shape;233;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4" name="Google Shape;234;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5" name="Google Shape;235;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6" name="Google Shape;236;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7" name="Google Shape;237;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38" name="Google Shape;238;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id="239" name="Google Shape;239;p15"/>
          <p:cNvPicPr preferRelativeResize="0"/>
          <p:nvPr/>
        </p:nvPicPr>
        <p:blipFill rotWithShape="1">
          <a:blip r:embed="rId7">
            <a:alphaModFix/>
          </a:blip>
          <a:srcRect b="0" l="3771" r="3780" t="0"/>
          <a:stretch/>
        </p:blipFill>
        <p:spPr>
          <a:xfrm>
            <a:off x="1868925" y="1325588"/>
            <a:ext cx="1339600" cy="1628624"/>
          </a:xfrm>
          <a:prstGeom prst="rect">
            <a:avLst/>
          </a:prstGeom>
          <a:noFill/>
          <a:ln>
            <a:noFill/>
          </a:ln>
        </p:spPr>
      </p:pic>
      <p:pic>
        <p:nvPicPr>
          <p:cNvPr id="240" name="Google Shape;240;p15"/>
          <p:cNvPicPr preferRelativeResize="0"/>
          <p:nvPr/>
        </p:nvPicPr>
        <p:blipFill rotWithShape="1">
          <a:blip r:embed="rId8">
            <a:alphaModFix/>
          </a:blip>
          <a:srcRect b="2179" l="0" r="0" t="2180"/>
          <a:stretch/>
        </p:blipFill>
        <p:spPr>
          <a:xfrm>
            <a:off x="1868925" y="3109788"/>
            <a:ext cx="1339600" cy="1628624"/>
          </a:xfrm>
          <a:prstGeom prst="rect">
            <a:avLst/>
          </a:prstGeom>
          <a:noFill/>
          <a:ln>
            <a:noFill/>
          </a:ln>
        </p:spPr>
      </p:pic>
      <p:pic>
        <p:nvPicPr>
          <p:cNvPr id="241" name="Google Shape;241;p15"/>
          <p:cNvPicPr preferRelativeResize="0"/>
          <p:nvPr/>
        </p:nvPicPr>
        <p:blipFill rotWithShape="1">
          <a:blip r:embed="rId9">
            <a:alphaModFix/>
          </a:blip>
          <a:srcRect b="0" l="845" r="854" t="0"/>
          <a:stretch/>
        </p:blipFill>
        <p:spPr>
          <a:xfrm>
            <a:off x="1868925" y="4894000"/>
            <a:ext cx="1339600" cy="16286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descr="A picture containing clock&#10;&#10;Description automatically generated" id="247" name="Google Shape;247;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8" name="Google Shape;248;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9" name="Google Shape;249;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0" name="Google Shape;250;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1" name="Google Shape;251;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252" name="Google Shape;252;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119</a:t>
            </a:r>
            <a:endParaRPr b="0" i="0" sz="1400" u="none" cap="none" strike="noStrike">
              <a:solidFill>
                <a:srgbClr val="000000"/>
              </a:solidFill>
              <a:latin typeface="Century Gothic"/>
              <a:ea typeface="Century Gothic"/>
              <a:cs typeface="Century Gothic"/>
              <a:sym typeface="Century Gothic"/>
            </a:endParaRPr>
          </a:p>
        </p:txBody>
      </p:sp>
      <p:sp>
        <p:nvSpPr>
          <p:cNvPr id="253" name="Google Shape;253;p16"/>
          <p:cNvSpPr txBox="1"/>
          <p:nvPr/>
        </p:nvSpPr>
        <p:spPr>
          <a:xfrm>
            <a:off x="6731427" y="3257777"/>
            <a:ext cx="492643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119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54" name="Google Shape;254;p16"/>
          <p:cNvPicPr preferRelativeResize="0"/>
          <p:nvPr/>
        </p:nvPicPr>
        <p:blipFill rotWithShape="1">
          <a:blip r:embed="rId6">
            <a:alphaModFix/>
          </a:blip>
          <a:srcRect b="0" l="0" r="0" t="0"/>
          <a:stretch/>
        </p:blipFill>
        <p:spPr>
          <a:xfrm>
            <a:off x="819040" y="1381019"/>
            <a:ext cx="5671411" cy="46540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descr="A picture containing clock&#10;&#10;Description automatically generated" id="260" name="Google Shape;260;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1" name="Google Shape;261;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2" name="Google Shape;262;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3" name="Google Shape;263;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4" name="Google Shape;264;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65" name="Google Shape;265;p17"/>
          <p:cNvSpPr txBox="1"/>
          <p:nvPr/>
        </p:nvSpPr>
        <p:spPr>
          <a:xfrm>
            <a:off x="995895" y="1854678"/>
            <a:ext cx="9390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Think </a:t>
            </a:r>
            <a:r>
              <a:rPr b="0" i="0" lang="en-US" sz="3200" u="none" cap="none" strike="noStrike">
                <a:solidFill>
                  <a:schemeClr val="dk1"/>
                </a:solidFill>
                <a:latin typeface="Century Gothic"/>
                <a:ea typeface="Century Gothic"/>
                <a:cs typeface="Century Gothic"/>
                <a:sym typeface="Century Gothic"/>
              </a:rPr>
              <a:t>about the most important question and answer for your topic.</a:t>
            </a:r>
            <a:r>
              <a:rPr lang="en-US" sz="3200">
                <a:solidFill>
                  <a:schemeClr val="dk1"/>
                </a:solidFill>
                <a:latin typeface="Century Gothic"/>
                <a:ea typeface="Century Gothic"/>
                <a:cs typeface="Century Gothic"/>
                <a:sym typeface="Century Gothic"/>
              </a:rPr>
              <a:t> </a:t>
            </a:r>
            <a:r>
              <a:rPr b="1" i="0" lang="en-US" sz="3200" u="none" cap="none" strike="noStrike">
                <a:solidFill>
                  <a:schemeClr val="dk1"/>
                </a:solidFill>
                <a:latin typeface="Century Gothic"/>
                <a:ea typeface="Century Gothic"/>
                <a:cs typeface="Century Gothic"/>
                <a:sym typeface="Century Gothic"/>
              </a:rPr>
              <a:t>Review</a:t>
            </a:r>
            <a:r>
              <a:rPr b="0" i="0" lang="en-US" sz="3200" u="none" cap="none" strike="noStrike">
                <a:solidFill>
                  <a:schemeClr val="dk1"/>
                </a:solidFill>
                <a:latin typeface="Century Gothic"/>
                <a:ea typeface="Century Gothic"/>
                <a:cs typeface="Century Gothic"/>
                <a:sym typeface="Century Gothic"/>
              </a:rPr>
              <a:t> the order of your questions.</a:t>
            </a:r>
            <a:endParaRPr b="0" i="0" sz="3200" u="none" cap="none" strike="noStrike">
              <a:solidFill>
                <a:srgbClr val="000000"/>
              </a:solidFill>
              <a:latin typeface="Century Gothic"/>
              <a:ea typeface="Century Gothic"/>
              <a:cs typeface="Century Gothic"/>
              <a:sym typeface="Century Gothic"/>
            </a:endParaRPr>
          </a:p>
        </p:txBody>
      </p:sp>
      <p:sp>
        <p:nvSpPr>
          <p:cNvPr id="266" name="Google Shape;266;p17"/>
          <p:cNvSpPr txBox="1"/>
          <p:nvPr/>
        </p:nvSpPr>
        <p:spPr>
          <a:xfrm>
            <a:off x="995900" y="4264850"/>
            <a:ext cx="81210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how you decided the order of your questions and answers.</a:t>
            </a:r>
            <a:endParaRPr b="0" i="0" sz="3200" u="none" cap="none" strike="noStrike">
              <a:solidFill>
                <a:srgbClr val="000000"/>
              </a:solidFill>
              <a:latin typeface="Century Gothic"/>
              <a:ea typeface="Century Gothic"/>
              <a:cs typeface="Century Gothic"/>
              <a:sym typeface="Century Gothic"/>
            </a:endParaRPr>
          </a:p>
        </p:txBody>
      </p:sp>
      <p:pic>
        <p:nvPicPr>
          <p:cNvPr descr="Books outline" id="267" name="Google Shape;267;p17"/>
          <p:cNvPicPr preferRelativeResize="0"/>
          <p:nvPr/>
        </p:nvPicPr>
        <p:blipFill rotWithShape="1">
          <a:blip r:embed="rId6">
            <a:alphaModFix/>
          </a:blip>
          <a:srcRect b="0" l="0" r="0" t="0"/>
          <a:stretch/>
        </p:blipFill>
        <p:spPr>
          <a:xfrm>
            <a:off x="8860843" y="3514486"/>
            <a:ext cx="2429785" cy="242978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descr="A picture containing clock&#10;&#10;Description automatically generated" id="273" name="Google Shape;273;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4" name="Google Shape;274;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5" name="Google Shape;275;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6" name="Google Shape;276;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7" name="Google Shape;277;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78" name="Google Shape;278;p18"/>
          <p:cNvSpPr txBox="1"/>
          <p:nvPr/>
        </p:nvSpPr>
        <p:spPr>
          <a:xfrm>
            <a:off x="819040" y="1794144"/>
            <a:ext cx="10151400" cy="3416279"/>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Jenna is </a:t>
            </a:r>
            <a:r>
              <a:rPr b="1" i="0" lang="en-US" sz="3600" u="none" cap="none" strike="noStrike">
                <a:solidFill>
                  <a:srgbClr val="000000"/>
                </a:solidFill>
                <a:latin typeface="Century Gothic"/>
                <a:ea typeface="Century Gothic"/>
                <a:cs typeface="Century Gothic"/>
                <a:sym typeface="Century Gothic"/>
              </a:rPr>
              <a:t>at</a:t>
            </a:r>
            <a:r>
              <a:rPr b="0" i="0" lang="en-US" sz="3600" u="none" cap="none" strike="noStrike">
                <a:solidFill>
                  <a:srgbClr val="000000"/>
                </a:solidFill>
                <a:latin typeface="Century Gothic"/>
                <a:ea typeface="Century Gothic"/>
                <a:cs typeface="Century Gothic"/>
                <a:sym typeface="Century Gothic"/>
              </a:rPr>
              <a:t> school.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I </a:t>
            </a:r>
            <a:r>
              <a:rPr b="1" i="0" lang="en-US" sz="3600" u="none" cap="none" strike="noStrike">
                <a:solidFill>
                  <a:srgbClr val="000000"/>
                </a:solidFill>
                <a:latin typeface="Century Gothic"/>
                <a:ea typeface="Century Gothic"/>
                <a:cs typeface="Century Gothic"/>
                <a:sym typeface="Century Gothic"/>
              </a:rPr>
              <a:t>am</a:t>
            </a:r>
            <a:r>
              <a:rPr b="0" i="0" lang="en-US" sz="3600" u="none" cap="none" strike="noStrike">
                <a:solidFill>
                  <a:srgbClr val="000000"/>
                </a:solidFill>
                <a:latin typeface="Century Gothic"/>
                <a:ea typeface="Century Gothic"/>
                <a:cs typeface="Century Gothic"/>
                <a:sym typeface="Century Gothic"/>
              </a:rPr>
              <a:t> walking the dog.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Can I have </a:t>
            </a:r>
            <a:r>
              <a:rPr b="1" i="0" lang="en-US" sz="3600" u="none" cap="none" strike="noStrike">
                <a:solidFill>
                  <a:srgbClr val="000000"/>
                </a:solidFill>
                <a:latin typeface="Century Gothic"/>
                <a:ea typeface="Century Gothic"/>
                <a:cs typeface="Century Gothic"/>
                <a:sym typeface="Century Gothic"/>
              </a:rPr>
              <a:t>an</a:t>
            </a:r>
            <a:r>
              <a:rPr b="0" i="0" lang="en-US" sz="3600" u="none" cap="none" strike="noStrike">
                <a:solidFill>
                  <a:srgbClr val="000000"/>
                </a:solidFill>
                <a:latin typeface="Century Gothic"/>
                <a:ea typeface="Century Gothic"/>
                <a:cs typeface="Century Gothic"/>
                <a:sym typeface="Century Gothic"/>
              </a:rPr>
              <a:t> apple</a:t>
            </a:r>
            <a:r>
              <a:rPr b="0" i="0" lang="en-US" sz="3600" u="none" cap="none" strike="noStrike">
                <a:solidFill>
                  <a:srgbClr val="000000"/>
                </a:solidFill>
                <a:latin typeface="Arial"/>
                <a:ea typeface="Arial"/>
                <a:cs typeface="Arial"/>
                <a:sym typeface="Arial"/>
              </a:rPr>
              <a:t>?</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He is busy </a:t>
            </a:r>
            <a:r>
              <a:rPr b="1" i="0" lang="en-US" sz="3600" u="none" cap="none" strike="noStrike">
                <a:solidFill>
                  <a:srgbClr val="000000"/>
                </a:solidFill>
                <a:latin typeface="Century Gothic"/>
                <a:ea typeface="Century Gothic"/>
                <a:cs typeface="Century Gothic"/>
                <a:sym typeface="Century Gothic"/>
              </a:rPr>
              <a:t>as</a:t>
            </a:r>
            <a:r>
              <a:rPr b="0" i="0" lang="en-US" sz="3600" u="none" cap="none" strike="noStrike">
                <a:solidFill>
                  <a:srgbClr val="000000"/>
                </a:solidFill>
                <a:latin typeface="Century Gothic"/>
                <a:ea typeface="Century Gothic"/>
                <a:cs typeface="Century Gothic"/>
                <a:sym typeface="Century Gothic"/>
              </a:rPr>
              <a:t> a bee.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1" i="0" lang="en-US" sz="3600" u="none" cap="none" strike="noStrike">
                <a:solidFill>
                  <a:srgbClr val="000000"/>
                </a:solidFill>
                <a:latin typeface="Century Gothic"/>
                <a:ea typeface="Century Gothic"/>
                <a:cs typeface="Century Gothic"/>
                <a:sym typeface="Century Gothic"/>
              </a:rPr>
              <a:t>Who</a:t>
            </a:r>
            <a:r>
              <a:rPr b="0" i="0" lang="en-US" sz="3600" u="none" cap="none" strike="noStrike">
                <a:solidFill>
                  <a:srgbClr val="000000"/>
                </a:solidFill>
                <a:latin typeface="Century Gothic"/>
                <a:ea typeface="Century Gothic"/>
                <a:cs typeface="Century Gothic"/>
                <a:sym typeface="Century Gothic"/>
              </a:rPr>
              <a:t> is that girl</a:t>
            </a:r>
            <a:r>
              <a:rPr b="0" i="0" lang="en-US" sz="3600" u="none" cap="none" strike="noStrike">
                <a:solidFill>
                  <a:srgbClr val="000000"/>
                </a:solidFill>
                <a:latin typeface="Arial"/>
                <a:ea typeface="Arial"/>
                <a:cs typeface="Arial"/>
                <a:sym typeface="Arial"/>
              </a:rPr>
              <a:t>?</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We can go </a:t>
            </a:r>
            <a:r>
              <a:rPr b="1" i="0" lang="en-US" sz="3600" u="none" cap="none" strike="noStrike">
                <a:solidFill>
                  <a:srgbClr val="000000"/>
                </a:solidFill>
                <a:latin typeface="Century Gothic"/>
                <a:ea typeface="Century Gothic"/>
                <a:cs typeface="Century Gothic"/>
                <a:sym typeface="Century Gothic"/>
              </a:rPr>
              <a:t>into</a:t>
            </a:r>
            <a:r>
              <a:rPr b="0" i="0" lang="en-US" sz="3600" u="none" cap="none" strike="noStrike">
                <a:solidFill>
                  <a:srgbClr val="000000"/>
                </a:solidFill>
                <a:latin typeface="Century Gothic"/>
                <a:ea typeface="Century Gothic"/>
                <a:cs typeface="Century Gothic"/>
                <a:sym typeface="Century Gothic"/>
              </a:rPr>
              <a:t> the store.</a:t>
            </a:r>
            <a:endParaRPr b="0" i="0" sz="3600" u="none" cap="none" strike="noStrike">
              <a:solidFill>
                <a:schemeClr val="dk1"/>
              </a:solidFill>
              <a:latin typeface="Century Gothic"/>
              <a:ea typeface="Century Gothic"/>
              <a:cs typeface="Century Gothic"/>
              <a:sym typeface="Century Gothic"/>
            </a:endParaRPr>
          </a:p>
        </p:txBody>
      </p:sp>
      <p:sp>
        <p:nvSpPr>
          <p:cNvPr id="279" name="Google Shape;279;p18"/>
          <p:cNvSpPr/>
          <p:nvPr/>
        </p:nvSpPr>
        <p:spPr>
          <a:xfrm>
            <a:off x="7340019" y="4606565"/>
            <a:ext cx="856359" cy="60385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0" name="Google Shape;280;p18"/>
          <p:cNvSpPr/>
          <p:nvPr/>
        </p:nvSpPr>
        <p:spPr>
          <a:xfrm>
            <a:off x="6435205" y="2209409"/>
            <a:ext cx="770321" cy="59527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1" name="Google Shape;281;p18"/>
          <p:cNvSpPr/>
          <p:nvPr/>
        </p:nvSpPr>
        <p:spPr>
          <a:xfrm>
            <a:off x="6502478" y="2981307"/>
            <a:ext cx="635773" cy="47729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2" name="Google Shape;282;p18"/>
          <p:cNvSpPr/>
          <p:nvPr/>
        </p:nvSpPr>
        <p:spPr>
          <a:xfrm>
            <a:off x="5579895" y="1841739"/>
            <a:ext cx="629690"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3" name="Google Shape;283;p18"/>
          <p:cNvSpPr/>
          <p:nvPr/>
        </p:nvSpPr>
        <p:spPr>
          <a:xfrm>
            <a:off x="6087237" y="3584419"/>
            <a:ext cx="695935" cy="51107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4" name="Google Shape;284;p18"/>
          <p:cNvSpPr/>
          <p:nvPr/>
        </p:nvSpPr>
        <p:spPr>
          <a:xfrm>
            <a:off x="4967556" y="4095492"/>
            <a:ext cx="1026183" cy="51107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descr="A picture containing clock&#10;&#10;Description automatically generated" id="290" name="Google Shape;290;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1" name="Google Shape;291;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2" name="Google Shape;292;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3" name="Google Shape;293;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4" name="Google Shape;294;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95" name="Google Shape;295;p19"/>
          <p:cNvSpPr txBox="1"/>
          <p:nvPr/>
        </p:nvSpPr>
        <p:spPr>
          <a:xfrm>
            <a:off x="2072646" y="4626540"/>
            <a:ext cx="7407942"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With your partner, </a:t>
            </a:r>
            <a:r>
              <a:rPr b="1" i="0" lang="en-US" sz="2800" u="none" cap="none" strike="noStrike">
                <a:solidFill>
                  <a:schemeClr val="dk1"/>
                </a:solidFill>
                <a:latin typeface="Century Gothic"/>
                <a:ea typeface="Century Gothic"/>
                <a:cs typeface="Century Gothic"/>
                <a:sym typeface="Century Gothic"/>
              </a:rPr>
              <a:t>take turns </a:t>
            </a:r>
            <a:r>
              <a:rPr b="0" i="0" lang="en-US" sz="2800" u="none" cap="none" strike="noStrike">
                <a:solidFill>
                  <a:schemeClr val="dk1"/>
                </a:solidFill>
                <a:latin typeface="Century Gothic"/>
                <a:ea typeface="Century Gothic"/>
                <a:cs typeface="Century Gothic"/>
                <a:sym typeface="Century Gothic"/>
              </a:rPr>
              <a:t>saying sentences that end with different types of punction.</a:t>
            </a:r>
            <a:endParaRPr b="0" i="0" sz="3200" u="none" cap="none" strike="noStrike">
              <a:solidFill>
                <a:schemeClr val="dk1"/>
              </a:solidFill>
              <a:latin typeface="Century Gothic"/>
              <a:ea typeface="Century Gothic"/>
              <a:cs typeface="Century Gothic"/>
              <a:sym typeface="Century Gothic"/>
            </a:endParaRPr>
          </a:p>
        </p:txBody>
      </p:sp>
      <p:sp>
        <p:nvSpPr>
          <p:cNvPr id="296" name="Google Shape;296;p19"/>
          <p:cNvSpPr txBox="1"/>
          <p:nvPr/>
        </p:nvSpPr>
        <p:spPr>
          <a:xfrm>
            <a:off x="3362662" y="1420057"/>
            <a:ext cx="4359903"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accent1"/>
                </a:solidFill>
                <a:latin typeface="Century Gothic"/>
                <a:ea typeface="Century Gothic"/>
                <a:cs typeface="Century Gothic"/>
                <a:sym typeface="Century Gothic"/>
              </a:rPr>
              <a:t>Can it fly</a:t>
            </a:r>
            <a:endParaRPr b="0" i="0" sz="4400" u="none" cap="none" strike="noStrike">
              <a:solidFill>
                <a:schemeClr val="accent1"/>
              </a:solidFill>
              <a:latin typeface="Century Gothic"/>
              <a:ea typeface="Century Gothic"/>
              <a:cs typeface="Century Gothic"/>
              <a:sym typeface="Century Gothic"/>
            </a:endParaRPr>
          </a:p>
        </p:txBody>
      </p:sp>
      <p:sp>
        <p:nvSpPr>
          <p:cNvPr id="297" name="Google Shape;297;p19"/>
          <p:cNvSpPr txBox="1"/>
          <p:nvPr/>
        </p:nvSpPr>
        <p:spPr>
          <a:xfrm>
            <a:off x="3362658" y="2435776"/>
            <a:ext cx="4359907" cy="769401"/>
          </a:xfrm>
          <a:prstGeom prst="rect">
            <a:avLst/>
          </a:prstGeom>
          <a:noFill/>
          <a:ln cap="flat" cmpd="sng" w="1905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accent2"/>
                </a:solidFill>
                <a:latin typeface="Century Gothic"/>
                <a:ea typeface="Century Gothic"/>
                <a:cs typeface="Century Gothic"/>
                <a:sym typeface="Century Gothic"/>
              </a:rPr>
              <a:t>It can fly</a:t>
            </a:r>
            <a:endParaRPr b="0" i="0" sz="4400" u="none" cap="none" strike="noStrike">
              <a:solidFill>
                <a:schemeClr val="accent2"/>
              </a:solidFill>
              <a:latin typeface="Century Gothic"/>
              <a:ea typeface="Century Gothic"/>
              <a:cs typeface="Century Gothic"/>
              <a:sym typeface="Century Gothic"/>
            </a:endParaRPr>
          </a:p>
        </p:txBody>
      </p:sp>
      <p:sp>
        <p:nvSpPr>
          <p:cNvPr id="298" name="Google Shape;298;p19"/>
          <p:cNvSpPr txBox="1"/>
          <p:nvPr/>
        </p:nvSpPr>
        <p:spPr>
          <a:xfrm>
            <a:off x="3329528" y="3483056"/>
            <a:ext cx="4393037"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accent1"/>
                </a:solidFill>
                <a:latin typeface="Century Gothic"/>
                <a:ea typeface="Century Gothic"/>
                <a:cs typeface="Century Gothic"/>
                <a:sym typeface="Century Gothic"/>
              </a:rPr>
              <a:t>It’s really flying</a:t>
            </a:r>
            <a:endParaRPr b="0" i="0" sz="4400" u="none" cap="none" strike="noStrike">
              <a:solidFill>
                <a:schemeClr val="accent1"/>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descr="A picture containing drawing, lamp&#10;&#10;Description automatically generated" id="303" name="Google Shape;303;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04" name="Google Shape;304;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05" name="Google Shape;305;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06" name="Google Shape;306;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07" name="Google Shape;307;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08" name="Google Shape;308;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descr="A picture containing clock&#10;&#10;Description automatically generated" id="314" name="Google Shape;314;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5" name="Google Shape;315;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6" name="Google Shape;316;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7" name="Google Shape;317;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8" name="Google Shape;318;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19" name="Google Shape;319;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89</a:t>
            </a:r>
            <a:endParaRPr b="0" i="0" sz="1400" u="none" cap="none" strike="noStrike">
              <a:solidFill>
                <a:srgbClr val="000000"/>
              </a:solidFill>
              <a:latin typeface="Century Gothic"/>
              <a:ea typeface="Century Gothic"/>
              <a:cs typeface="Century Gothic"/>
              <a:sym typeface="Century Gothic"/>
            </a:endParaRPr>
          </a:p>
        </p:txBody>
      </p:sp>
      <p:sp>
        <p:nvSpPr>
          <p:cNvPr id="320" name="Google Shape;320;p21"/>
          <p:cNvSpPr txBox="1"/>
          <p:nvPr/>
        </p:nvSpPr>
        <p:spPr>
          <a:xfrm>
            <a:off x="4128395" y="2011303"/>
            <a:ext cx="269298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take</a:t>
            </a:r>
            <a:endParaRPr b="0" i="0" sz="1400" u="none" cap="none" strike="noStrike">
              <a:solidFill>
                <a:srgbClr val="000000"/>
              </a:solidFill>
              <a:latin typeface="Century Gothic"/>
              <a:ea typeface="Century Gothic"/>
              <a:cs typeface="Century Gothic"/>
              <a:sym typeface="Century Gothic"/>
            </a:endParaRPr>
          </a:p>
        </p:txBody>
      </p:sp>
      <p:sp>
        <p:nvSpPr>
          <p:cNvPr id="321" name="Google Shape;321;p21"/>
          <p:cNvSpPr txBox="1"/>
          <p:nvPr/>
        </p:nvSpPr>
        <p:spPr>
          <a:xfrm>
            <a:off x="4128394" y="3658556"/>
            <a:ext cx="269298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tape</a:t>
            </a:r>
            <a:endParaRPr b="0" i="0" sz="1400" u="none" cap="none" strike="noStrike">
              <a:solidFill>
                <a:srgbClr val="000000"/>
              </a:solidFill>
              <a:latin typeface="Century Gothic"/>
              <a:ea typeface="Century Gothic"/>
              <a:cs typeface="Century Gothic"/>
              <a:sym typeface="Century Gothic"/>
            </a:endParaRPr>
          </a:p>
        </p:txBody>
      </p:sp>
      <p:pic>
        <p:nvPicPr>
          <p:cNvPr id="322" name="Google Shape;322;p21"/>
          <p:cNvPicPr preferRelativeResize="0"/>
          <p:nvPr/>
        </p:nvPicPr>
        <p:blipFill rotWithShape="1">
          <a:blip r:embed="rId6">
            <a:alphaModFix/>
          </a:blip>
          <a:srcRect b="0" l="0" r="0" t="0"/>
          <a:stretch/>
        </p:blipFill>
        <p:spPr>
          <a:xfrm>
            <a:off x="973138" y="1739709"/>
            <a:ext cx="2786388" cy="389940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23" name="Google Shape;323;p21"/>
          <p:cNvPicPr preferRelativeResize="0"/>
          <p:nvPr/>
        </p:nvPicPr>
        <p:blipFill rotWithShape="1">
          <a:blip r:embed="rId7">
            <a:alphaModFix/>
          </a:blip>
          <a:srcRect b="0" l="0" r="0" t="0"/>
          <a:stretch/>
        </p:blipFill>
        <p:spPr>
          <a:xfrm>
            <a:off x="7486771" y="1650339"/>
            <a:ext cx="2786388" cy="393644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descr="A picture containing clock&#10;&#10;Description automatically generated" id="329" name="Google Shape;329;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0" name="Google Shape;330;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1" name="Google Shape;331;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2" name="Google Shape;332;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3" name="Google Shape;333;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34" name="Google Shape;334;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89</a:t>
            </a:r>
            <a:endParaRPr b="0" i="0" sz="1400" u="none" cap="none" strike="noStrike">
              <a:solidFill>
                <a:srgbClr val="000000"/>
              </a:solidFill>
              <a:latin typeface="Century Gothic"/>
              <a:ea typeface="Century Gothic"/>
              <a:cs typeface="Century Gothic"/>
              <a:sym typeface="Century Gothic"/>
            </a:endParaRPr>
          </a:p>
        </p:txBody>
      </p:sp>
      <p:sp>
        <p:nvSpPr>
          <p:cNvPr id="335" name="Google Shape;335;p22"/>
          <p:cNvSpPr txBox="1"/>
          <p:nvPr/>
        </p:nvSpPr>
        <p:spPr>
          <a:xfrm>
            <a:off x="7138528" y="2412161"/>
            <a:ext cx="4112230"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rgbClr val="000000"/>
              </a:solidFill>
              <a:latin typeface="Century Gothic"/>
              <a:ea typeface="Century Gothic"/>
              <a:cs typeface="Century Gothic"/>
              <a:sym typeface="Century Gothic"/>
            </a:endParaRPr>
          </a:p>
        </p:txBody>
      </p:sp>
      <p:pic>
        <p:nvPicPr>
          <p:cNvPr id="336" name="Google Shape;336;p22"/>
          <p:cNvPicPr preferRelativeResize="0"/>
          <p:nvPr/>
        </p:nvPicPr>
        <p:blipFill rotWithShape="1">
          <a:blip r:embed="rId6">
            <a:alphaModFix/>
          </a:blip>
          <a:srcRect b="0" l="0" r="0" t="0"/>
          <a:stretch/>
        </p:blipFill>
        <p:spPr>
          <a:xfrm>
            <a:off x="819040" y="1413345"/>
            <a:ext cx="5707161" cy="47340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descr="A picture containing clock&#10;&#10;Description automatically generated" id="342" name="Google Shape;342;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3" name="Google Shape;343;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4" name="Google Shape;344;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5" name="Google Shape;345;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6" name="Google Shape;346;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347" name="Google Shape;347;p25"/>
          <p:cNvSpPr txBox="1"/>
          <p:nvPr/>
        </p:nvSpPr>
        <p:spPr>
          <a:xfrm>
            <a:off x="819040"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who</a:t>
            </a:r>
            <a:endParaRPr b="0" i="0" sz="1400" u="none" cap="none" strike="noStrike">
              <a:solidFill>
                <a:srgbClr val="000000"/>
              </a:solidFill>
              <a:latin typeface="Century Gothic"/>
              <a:ea typeface="Century Gothic"/>
              <a:cs typeface="Century Gothic"/>
              <a:sym typeface="Century Gothic"/>
            </a:endParaRPr>
          </a:p>
        </p:txBody>
      </p:sp>
      <p:sp>
        <p:nvSpPr>
          <p:cNvPr id="348" name="Google Shape;348;p25"/>
          <p:cNvSpPr txBox="1"/>
          <p:nvPr/>
        </p:nvSpPr>
        <p:spPr>
          <a:xfrm>
            <a:off x="7855607"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into</a:t>
            </a:r>
            <a:endParaRPr b="0" i="0" sz="1400" u="none" cap="none" strike="noStrike">
              <a:solidFill>
                <a:srgbClr val="000000"/>
              </a:solidFill>
              <a:latin typeface="Century Gothic"/>
              <a:ea typeface="Century Gothic"/>
              <a:cs typeface="Century Gothic"/>
              <a:sym typeface="Century Gothic"/>
            </a:endParaRPr>
          </a:p>
        </p:txBody>
      </p:sp>
      <p:sp>
        <p:nvSpPr>
          <p:cNvPr id="349" name="Google Shape;349;p25"/>
          <p:cNvSpPr txBox="1"/>
          <p:nvPr/>
        </p:nvSpPr>
        <p:spPr>
          <a:xfrm>
            <a:off x="4336394"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there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descr="A picture containing clock&#10;&#10;Description automatically generated" id="355" name="Google Shape;355;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6" name="Google Shape;356;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7" name="Google Shape;357;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8" name="Google Shape;358;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9" name="Google Shape;359;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60" name="Google Shape;360;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100</a:t>
            </a:r>
            <a:endParaRPr b="0" i="0" sz="1400" u="none" cap="none" strike="noStrike">
              <a:solidFill>
                <a:srgbClr val="000000"/>
              </a:solidFill>
              <a:latin typeface="Century Gothic"/>
              <a:ea typeface="Century Gothic"/>
              <a:cs typeface="Century Gothic"/>
              <a:sym typeface="Century Gothic"/>
            </a:endParaRPr>
          </a:p>
        </p:txBody>
      </p:sp>
      <p:sp>
        <p:nvSpPr>
          <p:cNvPr id="361" name="Google Shape;361;p24"/>
          <p:cNvSpPr txBox="1"/>
          <p:nvPr/>
        </p:nvSpPr>
        <p:spPr>
          <a:xfrm>
            <a:off x="1339273" y="2304480"/>
            <a:ext cx="3200398"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roots</a:t>
            </a:r>
            <a:endParaRPr b="0" i="0" sz="1400" u="none" cap="none" strike="noStrike">
              <a:solidFill>
                <a:srgbClr val="000000"/>
              </a:solidFill>
              <a:latin typeface="Century Gothic"/>
              <a:ea typeface="Century Gothic"/>
              <a:cs typeface="Century Gothic"/>
              <a:sym typeface="Century Gothic"/>
            </a:endParaRPr>
          </a:p>
        </p:txBody>
      </p:sp>
      <p:sp>
        <p:nvSpPr>
          <p:cNvPr id="362" name="Google Shape;362;p24"/>
          <p:cNvSpPr txBox="1"/>
          <p:nvPr/>
        </p:nvSpPr>
        <p:spPr>
          <a:xfrm>
            <a:off x="6096000" y="2304480"/>
            <a:ext cx="3200398"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mound</a:t>
            </a:r>
            <a:endParaRPr b="0" i="0" sz="1400" u="none" cap="none" strike="noStrike">
              <a:solidFill>
                <a:srgbClr val="000000"/>
              </a:solidFill>
              <a:latin typeface="Century Gothic"/>
              <a:ea typeface="Century Gothic"/>
              <a:cs typeface="Century Gothic"/>
              <a:sym typeface="Century Gothic"/>
            </a:endParaRPr>
          </a:p>
        </p:txBody>
      </p:sp>
      <p:sp>
        <p:nvSpPr>
          <p:cNvPr id="363" name="Google Shape;363;p24"/>
          <p:cNvSpPr txBox="1"/>
          <p:nvPr/>
        </p:nvSpPr>
        <p:spPr>
          <a:xfrm>
            <a:off x="1346281" y="4056191"/>
            <a:ext cx="3200398"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squash</a:t>
            </a:r>
            <a:endParaRPr b="0" i="0" sz="1400" u="none" cap="none" strike="noStrike">
              <a:solidFill>
                <a:srgbClr val="000000"/>
              </a:solidFill>
              <a:latin typeface="Century Gothic"/>
              <a:ea typeface="Century Gothic"/>
              <a:cs typeface="Century Gothic"/>
              <a:sym typeface="Century Gothic"/>
            </a:endParaRPr>
          </a:p>
        </p:txBody>
      </p:sp>
      <p:sp>
        <p:nvSpPr>
          <p:cNvPr id="364" name="Google Shape;364;p24"/>
          <p:cNvSpPr txBox="1"/>
          <p:nvPr/>
        </p:nvSpPr>
        <p:spPr>
          <a:xfrm>
            <a:off x="6096000" y="4031680"/>
            <a:ext cx="3200398"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shoots</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descr="A picture containing clock&#10;&#10;Description automatically generated" id="370" name="Google Shape;370;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1" name="Google Shape;371;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2" name="Google Shape;372;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3" name="Google Shape;373;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4" name="Google Shape;374;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375" name="Google Shape;375;p2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101</a:t>
            </a:r>
            <a:endParaRPr b="0" i="0" sz="1400" u="none" cap="none" strike="noStrike">
              <a:solidFill>
                <a:srgbClr val="000000"/>
              </a:solidFill>
              <a:latin typeface="Century Gothic"/>
              <a:ea typeface="Century Gothic"/>
              <a:cs typeface="Century Gothic"/>
              <a:sym typeface="Century Gothic"/>
            </a:endParaRPr>
          </a:p>
        </p:txBody>
      </p:sp>
      <p:pic>
        <p:nvPicPr>
          <p:cNvPr id="376" name="Google Shape;376;p26"/>
          <p:cNvPicPr preferRelativeResize="0"/>
          <p:nvPr/>
        </p:nvPicPr>
        <p:blipFill rotWithShape="1">
          <a:blip r:embed="rId6">
            <a:alphaModFix/>
          </a:blip>
          <a:srcRect b="0" l="0" r="0" t="0"/>
          <a:stretch/>
        </p:blipFill>
        <p:spPr>
          <a:xfrm>
            <a:off x="2698443" y="1298012"/>
            <a:ext cx="6323456" cy="523181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descr="A picture containing clock&#10;&#10;Description automatically generated" id="382" name="Google Shape;382;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3" name="Google Shape;383;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4" name="Google Shape;384;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5" name="Google Shape;385;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6" name="Google Shape;386;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Poetry Collection</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87" name="Google Shape;387;p27"/>
          <p:cNvPicPr preferRelativeResize="0"/>
          <p:nvPr/>
        </p:nvPicPr>
        <p:blipFill rotWithShape="1">
          <a:blip r:embed="rId6">
            <a:alphaModFix/>
          </a:blip>
          <a:srcRect b="0" l="0" r="0" t="0"/>
          <a:stretch/>
        </p:blipFill>
        <p:spPr>
          <a:xfrm flipH="1">
            <a:off x="10103085" y="2367078"/>
            <a:ext cx="2177400" cy="1512625"/>
          </a:xfrm>
          <a:prstGeom prst="rect">
            <a:avLst/>
          </a:prstGeom>
          <a:noFill/>
          <a:ln>
            <a:noFill/>
          </a:ln>
        </p:spPr>
      </p:pic>
      <p:sp>
        <p:nvSpPr>
          <p:cNvPr id="388" name="Google Shape;388;p27"/>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102, 103</a:t>
            </a:r>
            <a:endParaRPr b="0" i="0" sz="1400" u="none" cap="none" strike="noStrike">
              <a:solidFill>
                <a:srgbClr val="000000"/>
              </a:solidFill>
              <a:latin typeface="Century Gothic"/>
              <a:ea typeface="Century Gothic"/>
              <a:cs typeface="Century Gothic"/>
              <a:sym typeface="Century Gothic"/>
            </a:endParaRPr>
          </a:p>
        </p:txBody>
      </p:sp>
      <p:pic>
        <p:nvPicPr>
          <p:cNvPr id="389" name="Google Shape;389;p27"/>
          <p:cNvPicPr preferRelativeResize="0"/>
          <p:nvPr/>
        </p:nvPicPr>
        <p:blipFill rotWithShape="1">
          <a:blip r:embed="rId7">
            <a:alphaModFix/>
          </a:blip>
          <a:srcRect b="0" l="406" r="416" t="0"/>
          <a:stretch/>
        </p:blipFill>
        <p:spPr>
          <a:xfrm>
            <a:off x="486788" y="1574134"/>
            <a:ext cx="9341940" cy="39007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descr="A picture containing clock&#10;&#10;Description automatically generated" id="395" name="Google Shape;395;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6" name="Google Shape;396;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7" name="Google Shape;397;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8" name="Google Shape;398;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9" name="Google Shape;399;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Poetry Collection</a:t>
            </a:r>
            <a:endParaRPr b="0" i="0" sz="1400" u="none" cap="none" strike="noStrike">
              <a:solidFill>
                <a:srgbClr val="000000"/>
              </a:solidFill>
              <a:latin typeface="Century Gothic"/>
              <a:ea typeface="Century Gothic"/>
              <a:cs typeface="Century Gothic"/>
              <a:sym typeface="Century Gothic"/>
            </a:endParaRPr>
          </a:p>
        </p:txBody>
      </p:sp>
      <p:sp>
        <p:nvSpPr>
          <p:cNvPr id="400" name="Google Shape;400;p23"/>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104, 105</a:t>
            </a:r>
            <a:endParaRPr b="0" i="0" sz="1400" u="none" cap="none" strike="noStrike">
              <a:solidFill>
                <a:srgbClr val="000000"/>
              </a:solidFill>
              <a:latin typeface="Century Gothic"/>
              <a:ea typeface="Century Gothic"/>
              <a:cs typeface="Century Gothic"/>
              <a:sym typeface="Century Gothic"/>
            </a:endParaRPr>
          </a:p>
        </p:txBody>
      </p:sp>
      <p:pic>
        <p:nvPicPr>
          <p:cNvPr id="401" name="Google Shape;401;p23"/>
          <p:cNvPicPr preferRelativeResize="0"/>
          <p:nvPr/>
        </p:nvPicPr>
        <p:blipFill rotWithShape="1">
          <a:blip r:embed="rId6">
            <a:alphaModFix/>
          </a:blip>
          <a:srcRect b="0" l="543" r="553" t="0"/>
          <a:stretch/>
        </p:blipFill>
        <p:spPr>
          <a:xfrm>
            <a:off x="1044588" y="1574134"/>
            <a:ext cx="9341940" cy="39007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descr="A picture containing clock&#10;&#10;Description automatically generated" id="407" name="Google Shape;407;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8" name="Google Shape;408;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9" name="Google Shape;409;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0" name="Google Shape;410;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1" name="Google Shape;411;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Poetry Collection</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12" name="Google Shape;412;p29"/>
          <p:cNvPicPr preferRelativeResize="0"/>
          <p:nvPr/>
        </p:nvPicPr>
        <p:blipFill rotWithShape="1">
          <a:blip r:embed="rId6">
            <a:alphaModFix/>
          </a:blip>
          <a:srcRect b="0" l="0" r="0" t="0"/>
          <a:stretch/>
        </p:blipFill>
        <p:spPr>
          <a:xfrm flipH="1">
            <a:off x="10103085" y="2367078"/>
            <a:ext cx="2177400" cy="1512625"/>
          </a:xfrm>
          <a:prstGeom prst="rect">
            <a:avLst/>
          </a:prstGeom>
          <a:noFill/>
          <a:ln>
            <a:noFill/>
          </a:ln>
        </p:spPr>
      </p:pic>
      <p:sp>
        <p:nvSpPr>
          <p:cNvPr id="413" name="Google Shape;413;p29"/>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106, 107</a:t>
            </a:r>
            <a:endParaRPr b="0" i="0" sz="1400" u="none" cap="none" strike="noStrike">
              <a:solidFill>
                <a:srgbClr val="000000"/>
              </a:solidFill>
              <a:latin typeface="Century Gothic"/>
              <a:ea typeface="Century Gothic"/>
              <a:cs typeface="Century Gothic"/>
              <a:sym typeface="Century Gothic"/>
            </a:endParaRPr>
          </a:p>
        </p:txBody>
      </p:sp>
      <p:pic>
        <p:nvPicPr>
          <p:cNvPr id="414" name="Google Shape;414;p29"/>
          <p:cNvPicPr preferRelativeResize="0"/>
          <p:nvPr/>
        </p:nvPicPr>
        <p:blipFill rotWithShape="1">
          <a:blip r:embed="rId7">
            <a:alphaModFix/>
          </a:blip>
          <a:srcRect b="0" l="573" r="583" t="0"/>
          <a:stretch/>
        </p:blipFill>
        <p:spPr>
          <a:xfrm>
            <a:off x="486788" y="1574134"/>
            <a:ext cx="9341941" cy="39007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descr="A picture containing clock&#10;&#10;Description automatically generated" id="420" name="Google Shape;420;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1" name="Google Shape;421;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2" name="Google Shape;422;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3" name="Google Shape;423;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4" name="Google Shape;424;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Poetry Collection</a:t>
            </a:r>
            <a:endParaRPr b="0" i="0" sz="1400" u="none" cap="none" strike="noStrike">
              <a:solidFill>
                <a:srgbClr val="000000"/>
              </a:solidFill>
              <a:latin typeface="Century Gothic"/>
              <a:ea typeface="Century Gothic"/>
              <a:cs typeface="Century Gothic"/>
              <a:sym typeface="Century Gothic"/>
            </a:endParaRPr>
          </a:p>
        </p:txBody>
      </p:sp>
      <p:sp>
        <p:nvSpPr>
          <p:cNvPr id="425" name="Google Shape;425;p30"/>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108, 109</a:t>
            </a:r>
            <a:endParaRPr b="0" i="0" sz="1400" u="none" cap="none" strike="noStrike">
              <a:solidFill>
                <a:srgbClr val="000000"/>
              </a:solidFill>
              <a:latin typeface="Century Gothic"/>
              <a:ea typeface="Century Gothic"/>
              <a:cs typeface="Century Gothic"/>
              <a:sym typeface="Century Gothic"/>
            </a:endParaRPr>
          </a:p>
        </p:txBody>
      </p:sp>
      <p:pic>
        <p:nvPicPr>
          <p:cNvPr id="426" name="Google Shape;426;p30"/>
          <p:cNvPicPr preferRelativeResize="0"/>
          <p:nvPr/>
        </p:nvPicPr>
        <p:blipFill rotWithShape="1">
          <a:blip r:embed="rId6">
            <a:alphaModFix/>
          </a:blip>
          <a:srcRect b="0" l="436" r="436" t="0"/>
          <a:stretch/>
        </p:blipFill>
        <p:spPr>
          <a:xfrm>
            <a:off x="1044588" y="1574134"/>
            <a:ext cx="9341941" cy="39007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descr="A picture containing clock&#10;&#10;Description automatically generated" id="432" name="Google Shape;432;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3" name="Google Shape;433;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4" name="Google Shape;434;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5" name="Google Shape;435;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6" name="Google Shape;436;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a:t>
            </a:r>
            <a:endParaRPr b="0" i="0" sz="1400" u="none" cap="none" strike="noStrike">
              <a:solidFill>
                <a:srgbClr val="000000"/>
              </a:solidFill>
              <a:latin typeface="Century Gothic"/>
              <a:ea typeface="Century Gothic"/>
              <a:cs typeface="Century Gothic"/>
              <a:sym typeface="Century Gothic"/>
            </a:endParaRPr>
          </a:p>
        </p:txBody>
      </p:sp>
      <p:sp>
        <p:nvSpPr>
          <p:cNvPr id="437" name="Google Shape;437;p33"/>
          <p:cNvSpPr txBox="1"/>
          <p:nvPr/>
        </p:nvSpPr>
        <p:spPr>
          <a:xfrm>
            <a:off x="5485107" y="1899966"/>
            <a:ext cx="6534150"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Brainstorm:  </a:t>
            </a:r>
            <a:r>
              <a:rPr b="0" i="0" lang="en-US" sz="3200" u="none" cap="none" strike="noStrike">
                <a:solidFill>
                  <a:schemeClr val="dk1"/>
                </a:solidFill>
                <a:latin typeface="Century Gothic"/>
                <a:ea typeface="Century Gothic"/>
                <a:cs typeface="Century Gothic"/>
                <a:sym typeface="Century Gothic"/>
              </a:rPr>
              <a:t>How did the poems tell about the weather</a:t>
            </a:r>
            <a:r>
              <a:rPr b="0"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Discuss:  </a:t>
            </a:r>
            <a:r>
              <a:rPr b="0" i="0" lang="en-US" sz="3200" u="none" cap="none" strike="noStrike">
                <a:solidFill>
                  <a:schemeClr val="dk1"/>
                </a:solidFill>
                <a:latin typeface="Century Gothic"/>
                <a:ea typeface="Century Gothic"/>
                <a:cs typeface="Century Gothic"/>
                <a:sym typeface="Century Gothic"/>
              </a:rPr>
              <a:t>Talk with a partner about what you like most about the poems and why.</a:t>
            </a:r>
            <a:endParaRPr b="0" i="0" sz="3200" u="none" cap="none" strike="noStrike">
              <a:solidFill>
                <a:schemeClr val="dk1"/>
              </a:solidFill>
              <a:latin typeface="Century Gothic"/>
              <a:ea typeface="Century Gothic"/>
              <a:cs typeface="Century Gothic"/>
              <a:sym typeface="Century Gothic"/>
            </a:endParaRPr>
          </a:p>
        </p:txBody>
      </p:sp>
      <p:pic>
        <p:nvPicPr>
          <p:cNvPr id="438" name="Google Shape;438;p33"/>
          <p:cNvPicPr preferRelativeResize="0"/>
          <p:nvPr/>
        </p:nvPicPr>
        <p:blipFill rotWithShape="1">
          <a:blip r:embed="rId6">
            <a:alphaModFix/>
          </a:blip>
          <a:srcRect b="0" l="0" r="0" t="0"/>
          <a:stretch/>
        </p:blipFill>
        <p:spPr>
          <a:xfrm>
            <a:off x="370387" y="1473971"/>
            <a:ext cx="4956784" cy="410107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descr="A picture containing clock&#10;&#10;Description automatically generated" id="444" name="Google Shape;444;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5" name="Google Shape;445;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6" name="Google Shape;446;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7" name="Google Shape;447;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8" name="Google Shape;448;p6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49" name="Google Shape;449;p6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110</a:t>
            </a:r>
            <a:endParaRPr b="0" i="0" sz="1400" u="none" cap="none" strike="noStrike">
              <a:solidFill>
                <a:srgbClr val="000000"/>
              </a:solidFill>
              <a:latin typeface="Century Gothic"/>
              <a:ea typeface="Century Gothic"/>
              <a:cs typeface="Century Gothic"/>
              <a:sym typeface="Century Gothic"/>
            </a:endParaRPr>
          </a:p>
        </p:txBody>
      </p:sp>
      <p:sp>
        <p:nvSpPr>
          <p:cNvPr id="450" name="Google Shape;450;p60"/>
          <p:cNvSpPr txBox="1"/>
          <p:nvPr/>
        </p:nvSpPr>
        <p:spPr>
          <a:xfrm>
            <a:off x="7447198" y="2403529"/>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110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51" name="Google Shape;451;p60"/>
          <p:cNvPicPr preferRelativeResize="0"/>
          <p:nvPr/>
        </p:nvPicPr>
        <p:blipFill rotWithShape="1">
          <a:blip r:embed="rId6">
            <a:alphaModFix/>
          </a:blip>
          <a:srcRect b="0" l="0" r="0" t="0"/>
          <a:stretch/>
        </p:blipFill>
        <p:spPr>
          <a:xfrm>
            <a:off x="926052" y="1333866"/>
            <a:ext cx="5892495" cy="48703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picture containing drawing, lamp&#10;&#10;Description automatically generated" id="102" name="Google Shape;10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3" name="Google Shape;10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4" name="Google Shape;10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5" name="Google Shape;105;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 name="Google Shape;10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7" name="Google Shape;10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descr="A picture containing clock&#10;&#10;Description automatically generated" id="457" name="Google Shape;457;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8" name="Google Shape;458;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9" name="Google Shape;459;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0" name="Google Shape;460;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1" name="Google Shape;461;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62" name="Google Shape;462;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a:t>
            </a:r>
            <a:r>
              <a:rPr b="1" i="0" lang="en-US" sz="2400" u="none" cap="none" strike="noStrike">
                <a:solidFill>
                  <a:schemeClr val="lt1"/>
                </a:solidFill>
                <a:latin typeface="Century Gothic"/>
                <a:ea typeface="Century Gothic"/>
                <a:cs typeface="Century Gothic"/>
                <a:sym typeface="Century Gothic"/>
              </a:rPr>
              <a:t>111</a:t>
            </a:r>
            <a:endParaRPr b="0" i="0" sz="1400" u="none" cap="none" strike="noStrike">
              <a:solidFill>
                <a:srgbClr val="000000"/>
              </a:solidFill>
              <a:latin typeface="Arial"/>
              <a:ea typeface="Arial"/>
              <a:cs typeface="Arial"/>
              <a:sym typeface="Arial"/>
            </a:endParaRPr>
          </a:p>
        </p:txBody>
      </p:sp>
      <p:sp>
        <p:nvSpPr>
          <p:cNvPr id="463" name="Google Shape;463;p34"/>
          <p:cNvSpPr txBox="1"/>
          <p:nvPr/>
        </p:nvSpPr>
        <p:spPr>
          <a:xfrm>
            <a:off x="7086743" y="2247255"/>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111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64" name="Google Shape;464;p34"/>
          <p:cNvPicPr preferRelativeResize="0"/>
          <p:nvPr/>
        </p:nvPicPr>
        <p:blipFill rotWithShape="1">
          <a:blip r:embed="rId6">
            <a:alphaModFix/>
          </a:blip>
          <a:srcRect b="0" l="0" r="0" t="0"/>
          <a:stretch/>
        </p:blipFill>
        <p:spPr>
          <a:xfrm>
            <a:off x="819040" y="1427646"/>
            <a:ext cx="5761157" cy="47276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descr="A picture containing clock&#10;&#10;Description automatically generated" id="470" name="Google Shape;470;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1" name="Google Shape;471;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2" name="Google Shape;472;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3" name="Google Shape;473;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4" name="Google Shape;474;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475" name="Google Shape;475;p35"/>
          <p:cNvSpPr txBox="1"/>
          <p:nvPr/>
        </p:nvSpPr>
        <p:spPr>
          <a:xfrm>
            <a:off x="1169814" y="2309311"/>
            <a:ext cx="985237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Let’s </a:t>
            </a:r>
            <a:r>
              <a:rPr b="1" i="0" lang="en-US" sz="3200" u="none" cap="none" strike="noStrike">
                <a:solidFill>
                  <a:srgbClr val="000000"/>
                </a:solidFill>
                <a:latin typeface="Century Gothic"/>
                <a:ea typeface="Century Gothic"/>
                <a:cs typeface="Century Gothic"/>
                <a:sym typeface="Century Gothic"/>
              </a:rPr>
              <a:t>look </a:t>
            </a:r>
            <a:r>
              <a:rPr b="0" i="0" lang="en-US" sz="3200" u="none" cap="none" strike="noStrike">
                <a:solidFill>
                  <a:srgbClr val="000000"/>
                </a:solidFill>
                <a:latin typeface="Century Gothic"/>
                <a:ea typeface="Century Gothic"/>
                <a:cs typeface="Century Gothic"/>
                <a:sym typeface="Century Gothic"/>
              </a:rPr>
              <a:t>at how authors use introductions and conclusions in question-and-answer books.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Identify</a:t>
            </a:r>
            <a:r>
              <a:rPr b="0" i="0" lang="en-US" sz="3200" u="none" cap="none" strike="noStrike">
                <a:solidFill>
                  <a:srgbClr val="000000"/>
                </a:solidFill>
                <a:latin typeface="Century Gothic"/>
                <a:ea typeface="Century Gothic"/>
                <a:cs typeface="Century Gothic"/>
                <a:sym typeface="Century Gothic"/>
              </a:rPr>
              <a:t> the introduction and conclusion in some other text.</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descr="A picture containing clock&#10;&#10;Description automatically generated" id="481" name="Google Shape;481;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2" name="Google Shape;482;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3" name="Google Shape;483;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4" name="Google Shape;484;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5" name="Google Shape;485;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486" name="Google Shape;486;p36"/>
          <p:cNvSpPr txBox="1"/>
          <p:nvPr/>
        </p:nvSpPr>
        <p:spPr>
          <a:xfrm>
            <a:off x="992870" y="1641560"/>
            <a:ext cx="9557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your introduction and conclusion.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Draw</a:t>
            </a:r>
            <a:r>
              <a:rPr b="0" i="0" lang="en-US" sz="3200" u="none" cap="none" strike="noStrike">
                <a:solidFill>
                  <a:schemeClr val="dk1"/>
                </a:solidFill>
                <a:latin typeface="Century Gothic"/>
                <a:ea typeface="Century Gothic"/>
                <a:cs typeface="Century Gothic"/>
                <a:sym typeface="Century Gothic"/>
              </a:rPr>
              <a:t> a picture for your introduction or conclusion.</a:t>
            </a:r>
            <a:endParaRPr b="0" i="0" sz="3200" u="none" cap="none" strike="noStrike">
              <a:solidFill>
                <a:schemeClr val="dk1"/>
              </a:solidFill>
              <a:latin typeface="Century Gothic"/>
              <a:ea typeface="Century Gothic"/>
              <a:cs typeface="Century Gothic"/>
              <a:sym typeface="Century Gothic"/>
            </a:endParaRPr>
          </a:p>
        </p:txBody>
      </p:sp>
      <p:sp>
        <p:nvSpPr>
          <p:cNvPr id="487" name="Google Shape;487;p36"/>
          <p:cNvSpPr txBox="1"/>
          <p:nvPr/>
        </p:nvSpPr>
        <p:spPr>
          <a:xfrm>
            <a:off x="992875" y="4171700"/>
            <a:ext cx="78831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idea for the introduction and conclusion with the class.</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488" name="Google Shape;488;p36"/>
          <p:cNvPicPr preferRelativeResize="0"/>
          <p:nvPr/>
        </p:nvPicPr>
        <p:blipFill rotWithShape="1">
          <a:blip r:embed="rId6">
            <a:alphaModFix/>
          </a:blip>
          <a:srcRect b="0" l="0" r="0" t="0"/>
          <a:stretch/>
        </p:blipFill>
        <p:spPr>
          <a:xfrm>
            <a:off x="8876018" y="3317236"/>
            <a:ext cx="2429785" cy="24297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descr="A picture containing clock&#10;&#10;Description automatically generated" id="494" name="Google Shape;494;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5" name="Google Shape;495;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6" name="Google Shape;496;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7" name="Google Shape;497;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8" name="Google Shape;498;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499" name="Google Shape;499;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116</a:t>
            </a:r>
            <a:endParaRPr b="0" i="0" sz="1400" u="none" cap="none" strike="noStrike">
              <a:solidFill>
                <a:srgbClr val="000000"/>
              </a:solidFill>
              <a:latin typeface="Century Gothic"/>
              <a:ea typeface="Century Gothic"/>
              <a:cs typeface="Century Gothic"/>
              <a:sym typeface="Century Gothic"/>
            </a:endParaRPr>
          </a:p>
        </p:txBody>
      </p:sp>
      <p:sp>
        <p:nvSpPr>
          <p:cNvPr id="500" name="Google Shape;500;p37"/>
          <p:cNvSpPr txBox="1"/>
          <p:nvPr/>
        </p:nvSpPr>
        <p:spPr>
          <a:xfrm>
            <a:off x="751923" y="2874775"/>
            <a:ext cx="12813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at</a:t>
            </a:r>
            <a:endParaRPr b="0" i="0" sz="1400" u="none" cap="none" strike="noStrike">
              <a:solidFill>
                <a:srgbClr val="000000"/>
              </a:solidFill>
              <a:latin typeface="Arial"/>
              <a:ea typeface="Arial"/>
              <a:cs typeface="Arial"/>
              <a:sym typeface="Arial"/>
            </a:endParaRPr>
          </a:p>
        </p:txBody>
      </p:sp>
      <p:sp>
        <p:nvSpPr>
          <p:cNvPr id="501" name="Google Shape;501;p37"/>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116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02" name="Google Shape;502;p37"/>
          <p:cNvPicPr preferRelativeResize="0"/>
          <p:nvPr/>
        </p:nvPicPr>
        <p:blipFill rotWithShape="1">
          <a:blip r:embed="rId6">
            <a:alphaModFix/>
          </a:blip>
          <a:srcRect b="0" l="0" r="0" t="0"/>
          <a:stretch/>
        </p:blipFill>
        <p:spPr>
          <a:xfrm>
            <a:off x="2491388" y="1665433"/>
            <a:ext cx="4985005" cy="41086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descr="A picture containing clock&#10;&#10;Description automatically generated" id="508" name="Google Shape;508;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9" name="Google Shape;509;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0" name="Google Shape;510;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1" name="Google Shape;511;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2" name="Google Shape;512;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13" name="Google Shape;513;p38"/>
          <p:cNvSpPr txBox="1"/>
          <p:nvPr/>
        </p:nvSpPr>
        <p:spPr>
          <a:xfrm>
            <a:off x="3649312" y="1461825"/>
            <a:ext cx="37866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Jen.</a:t>
            </a:r>
            <a:endParaRPr b="0" i="0" sz="4800" u="none" cap="none" strike="noStrike">
              <a:solidFill>
                <a:schemeClr val="accent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0"/>
              <a:buFont typeface="Arial"/>
              <a:buNone/>
            </a:pPr>
            <a:r>
              <a:rPr b="0" i="0" lang="en-US" sz="4800" u="none" cap="none" strike="noStrike">
                <a:solidFill>
                  <a:schemeClr val="accent2"/>
                </a:solidFill>
                <a:latin typeface="Century Gothic"/>
                <a:ea typeface="Century Gothic"/>
                <a:cs typeface="Century Gothic"/>
                <a:sym typeface="Century Gothic"/>
              </a:rPr>
              <a:t>She stands.</a:t>
            </a:r>
            <a:endParaRPr b="0" i="0" sz="48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We.</a:t>
            </a:r>
            <a:endParaRPr b="0" i="0" sz="4800" u="none" cap="none" strike="noStrike">
              <a:solidFill>
                <a:srgbClr val="000000"/>
              </a:solidFill>
              <a:latin typeface="Arial"/>
              <a:ea typeface="Arial"/>
              <a:cs typeface="Arial"/>
              <a:sym typeface="Arial"/>
            </a:endParaRPr>
          </a:p>
        </p:txBody>
      </p:sp>
      <p:sp>
        <p:nvSpPr>
          <p:cNvPr id="514" name="Google Shape;514;p38"/>
          <p:cNvSpPr txBox="1"/>
          <p:nvPr/>
        </p:nvSpPr>
        <p:spPr>
          <a:xfrm>
            <a:off x="2503802" y="5497681"/>
            <a:ext cx="6718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How </a:t>
            </a:r>
            <a:r>
              <a:rPr b="0" i="0" lang="en-US" sz="2800" u="none" cap="none" strike="noStrike">
                <a:solidFill>
                  <a:schemeClr val="dk1"/>
                </a:solidFill>
                <a:latin typeface="Century Gothic"/>
                <a:ea typeface="Century Gothic"/>
                <a:cs typeface="Century Gothic"/>
                <a:sym typeface="Century Gothic"/>
              </a:rPr>
              <a:t>can you make an incomplete sentence complete</a:t>
            </a:r>
            <a:r>
              <a:rPr b="0" i="0" lang="en-US" sz="2800" u="none" cap="none" strike="noStrike">
                <a:solidFill>
                  <a:schemeClr val="dk1"/>
                </a:solidFill>
                <a:latin typeface="Arial"/>
                <a:ea typeface="Arial"/>
                <a:cs typeface="Arial"/>
                <a:sym typeface="Arial"/>
              </a:rPr>
              <a:t>?</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descr="A picture containing drawing, lamp&#10;&#10;Description automatically generated" id="519" name="Google Shape;519;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20" name="Google Shape;520;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21" name="Google Shape;521;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22" name="Google Shape;522;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23" name="Google Shape;523;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24" name="Google Shape;524;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descr="A picture containing clock&#10;&#10;Description automatically generated" id="530" name="Google Shape;530;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31" name="Google Shape;531;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32" name="Google Shape;532;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3" name="Google Shape;533;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34" name="Google Shape;534;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35" name="Google Shape;535;p40"/>
          <p:cNvSpPr txBox="1"/>
          <p:nvPr/>
        </p:nvSpPr>
        <p:spPr>
          <a:xfrm>
            <a:off x="3372682" y="3348271"/>
            <a:ext cx="49286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butterfly</a:t>
            </a:r>
            <a:endParaRPr b="0" i="0" sz="1400" u="none" cap="none" strike="noStrike">
              <a:solidFill>
                <a:srgbClr val="000000"/>
              </a:solidFill>
              <a:latin typeface="Century Gothic"/>
              <a:ea typeface="Century Gothic"/>
              <a:cs typeface="Century Gothic"/>
              <a:sym typeface="Century Gothic"/>
            </a:endParaRPr>
          </a:p>
        </p:txBody>
      </p:sp>
      <p:sp>
        <p:nvSpPr>
          <p:cNvPr id="536" name="Google Shape;536;p40"/>
          <p:cNvSpPr txBox="1"/>
          <p:nvPr/>
        </p:nvSpPr>
        <p:spPr>
          <a:xfrm>
            <a:off x="3372682" y="5051551"/>
            <a:ext cx="49286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watermelon</a:t>
            </a:r>
            <a:endParaRPr b="0" i="0" sz="1400" u="none" cap="none" strike="noStrike">
              <a:solidFill>
                <a:srgbClr val="000000"/>
              </a:solidFill>
              <a:latin typeface="Century Gothic"/>
              <a:ea typeface="Century Gothic"/>
              <a:cs typeface="Century Gothic"/>
              <a:sym typeface="Century Gothic"/>
            </a:endParaRPr>
          </a:p>
        </p:txBody>
      </p:sp>
      <p:sp>
        <p:nvSpPr>
          <p:cNvPr id="537" name="Google Shape;537;p40"/>
          <p:cNvSpPr txBox="1"/>
          <p:nvPr/>
        </p:nvSpPr>
        <p:spPr>
          <a:xfrm>
            <a:off x="3372682" y="1644992"/>
            <a:ext cx="49286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holiday</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descr="A picture containing clock&#10;&#10;Description automatically generated" id="543" name="Google Shape;543;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44" name="Google Shape;544;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45" name="Google Shape;545;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6" name="Google Shape;546;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47" name="Google Shape;547;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90</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48" name="Google Shape;548;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49" name="Google Shape;549;p41"/>
          <p:cNvSpPr txBox="1"/>
          <p:nvPr/>
        </p:nvSpPr>
        <p:spPr>
          <a:xfrm>
            <a:off x="8772618" y="2229005"/>
            <a:ext cx="3571353"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550" name="Google Shape;550;p41"/>
          <p:cNvSpPr txBox="1"/>
          <p:nvPr/>
        </p:nvSpPr>
        <p:spPr>
          <a:xfrm>
            <a:off x="453869" y="3689086"/>
            <a:ext cx="2505959"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quake</a:t>
            </a:r>
            <a:endParaRPr b="0" i="0" sz="1400" u="none" cap="none" strike="noStrike">
              <a:solidFill>
                <a:srgbClr val="000000"/>
              </a:solidFill>
              <a:latin typeface="Century Gothic"/>
              <a:ea typeface="Century Gothic"/>
              <a:cs typeface="Century Gothic"/>
              <a:sym typeface="Century Gothic"/>
            </a:endParaRPr>
          </a:p>
        </p:txBody>
      </p:sp>
      <p:sp>
        <p:nvSpPr>
          <p:cNvPr id="551" name="Google Shape;551;p41"/>
          <p:cNvSpPr txBox="1"/>
          <p:nvPr/>
        </p:nvSpPr>
        <p:spPr>
          <a:xfrm>
            <a:off x="453876" y="2338225"/>
            <a:ext cx="25059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gap</a:t>
            </a:r>
            <a:endParaRPr b="0" i="0" sz="1400" u="none" cap="none" strike="noStrike">
              <a:solidFill>
                <a:srgbClr val="000000"/>
              </a:solidFill>
              <a:latin typeface="Century Gothic"/>
              <a:ea typeface="Century Gothic"/>
              <a:cs typeface="Century Gothic"/>
              <a:sym typeface="Century Gothic"/>
            </a:endParaRPr>
          </a:p>
        </p:txBody>
      </p:sp>
      <p:pic>
        <p:nvPicPr>
          <p:cNvPr id="552" name="Google Shape;552;p41"/>
          <p:cNvPicPr preferRelativeResize="0"/>
          <p:nvPr/>
        </p:nvPicPr>
        <p:blipFill rotWithShape="1">
          <a:blip r:embed="rId6">
            <a:alphaModFix/>
          </a:blip>
          <a:srcRect b="0" l="0" r="0" t="0"/>
          <a:stretch/>
        </p:blipFill>
        <p:spPr>
          <a:xfrm>
            <a:off x="3201246" y="1506078"/>
            <a:ext cx="5316435" cy="44156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descr="A picture containing clock&#10;&#10;Description automatically generated" id="558" name="Google Shape;558;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9" name="Google Shape;559;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0" name="Google Shape;560;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1" name="Google Shape;561;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2" name="Google Shape;562;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63" name="Google Shape;563;p64"/>
          <p:cNvSpPr txBox="1"/>
          <p:nvPr/>
        </p:nvSpPr>
        <p:spPr>
          <a:xfrm>
            <a:off x="439724" y="1584675"/>
            <a:ext cx="28377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who</a:t>
            </a:r>
            <a:endParaRPr b="0" i="0" sz="1400" u="none" cap="none" strike="noStrike">
              <a:solidFill>
                <a:srgbClr val="000000"/>
              </a:solidFill>
              <a:latin typeface="Century Gothic"/>
              <a:ea typeface="Century Gothic"/>
              <a:cs typeface="Century Gothic"/>
              <a:sym typeface="Century Gothic"/>
            </a:endParaRPr>
          </a:p>
        </p:txBody>
      </p:sp>
      <p:sp>
        <p:nvSpPr>
          <p:cNvPr id="564" name="Google Shape;564;p64"/>
          <p:cNvSpPr txBox="1"/>
          <p:nvPr/>
        </p:nvSpPr>
        <p:spPr>
          <a:xfrm>
            <a:off x="439724" y="4540954"/>
            <a:ext cx="28377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there</a:t>
            </a:r>
            <a:endParaRPr b="0" i="0" sz="1400" u="none" cap="none" strike="noStrike">
              <a:solidFill>
                <a:srgbClr val="000000"/>
              </a:solidFill>
              <a:latin typeface="Century Gothic"/>
              <a:ea typeface="Century Gothic"/>
              <a:cs typeface="Century Gothic"/>
              <a:sym typeface="Century Gothic"/>
            </a:endParaRPr>
          </a:p>
        </p:txBody>
      </p:sp>
      <p:sp>
        <p:nvSpPr>
          <p:cNvPr id="565" name="Google Shape;565;p64"/>
          <p:cNvSpPr txBox="1"/>
          <p:nvPr/>
        </p:nvSpPr>
        <p:spPr>
          <a:xfrm>
            <a:off x="439724" y="3062814"/>
            <a:ext cx="28377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into</a:t>
            </a:r>
            <a:endParaRPr b="0" i="0" sz="1400" u="none" cap="none" strike="noStrike">
              <a:solidFill>
                <a:srgbClr val="000000"/>
              </a:solidFill>
              <a:latin typeface="Century Gothic"/>
              <a:ea typeface="Century Gothic"/>
              <a:cs typeface="Century Gothic"/>
              <a:sym typeface="Century Gothic"/>
            </a:endParaRPr>
          </a:p>
        </p:txBody>
      </p:sp>
      <p:sp>
        <p:nvSpPr>
          <p:cNvPr id="566" name="Google Shape;566;p6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91</a:t>
            </a:r>
            <a:endParaRPr b="0" i="0" sz="1400" u="none" cap="none" strike="noStrike">
              <a:solidFill>
                <a:srgbClr val="000000"/>
              </a:solidFill>
              <a:latin typeface="Century Gothic"/>
              <a:ea typeface="Century Gothic"/>
              <a:cs typeface="Century Gothic"/>
              <a:sym typeface="Century Gothic"/>
            </a:endParaRPr>
          </a:p>
        </p:txBody>
      </p:sp>
      <p:pic>
        <p:nvPicPr>
          <p:cNvPr id="567" name="Google Shape;567;p64"/>
          <p:cNvPicPr preferRelativeResize="0"/>
          <p:nvPr/>
        </p:nvPicPr>
        <p:blipFill rotWithShape="1">
          <a:blip r:embed="rId6">
            <a:alphaModFix/>
          </a:blip>
          <a:srcRect b="0" l="0" r="0" t="0"/>
          <a:stretch/>
        </p:blipFill>
        <p:spPr>
          <a:xfrm>
            <a:off x="3593134" y="1392599"/>
            <a:ext cx="5534303" cy="45659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68" name="Google Shape;568;p64"/>
          <p:cNvSpPr txBox="1"/>
          <p:nvPr/>
        </p:nvSpPr>
        <p:spPr>
          <a:xfrm>
            <a:off x="9537100" y="2151450"/>
            <a:ext cx="2564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a:t>
            </a:r>
            <a:r>
              <a:rPr lang="en-US" sz="3200">
                <a:latin typeface="Century Gothic"/>
                <a:ea typeface="Century Gothic"/>
                <a:cs typeface="Century Gothic"/>
                <a:sym typeface="Century Gothic"/>
              </a:rPr>
              <a:t>91</a:t>
            </a:r>
            <a:r>
              <a:rPr b="0" i="0" lang="en-US" sz="3200" u="none" cap="none" strike="noStrike">
                <a:solidFill>
                  <a:srgbClr val="000000"/>
                </a:solidFill>
                <a:latin typeface="Century Gothic"/>
                <a:ea typeface="Century Gothic"/>
                <a:cs typeface="Century Gothic"/>
                <a:sym typeface="Century Gothic"/>
              </a:rPr>
              <a:t> in your Student Interactiv</a:t>
            </a:r>
            <a:r>
              <a:rPr lang="en-US" sz="3200">
                <a:latin typeface="Century Gothic"/>
                <a:ea typeface="Century Gothic"/>
                <a:cs typeface="Century Gothic"/>
                <a:sym typeface="Century Gothic"/>
              </a:rPr>
              <a:t>e</a:t>
            </a:r>
            <a:r>
              <a:rPr b="0" i="0" lang="en-US" sz="3200" u="none" cap="none" strike="noStrike">
                <a:solidFill>
                  <a:srgbClr val="000000"/>
                </a:solidFill>
                <a:latin typeface="Century Gothic"/>
                <a:ea typeface="Century Gothic"/>
                <a:cs typeface="Century Gothic"/>
                <a:sym typeface="Century Gothic"/>
              </a:rPr>
              <a:t>.</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descr="A picture containing clock&#10;&#10;Description automatically generated" id="574" name="Google Shape;574;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5" name="Google Shape;575;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6" name="Google Shape;576;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7" name="Google Shape;577;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8" name="Google Shape;578;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Discuss Rhyme and Rhythm</a:t>
            </a:r>
            <a:endParaRPr b="0" i="0" sz="1400" u="none" cap="none" strike="noStrike">
              <a:solidFill>
                <a:srgbClr val="000000"/>
              </a:solidFill>
              <a:latin typeface="Century Gothic"/>
              <a:ea typeface="Century Gothic"/>
              <a:cs typeface="Century Gothic"/>
              <a:sym typeface="Century Gothic"/>
            </a:endParaRPr>
          </a:p>
        </p:txBody>
      </p:sp>
      <p:sp>
        <p:nvSpPr>
          <p:cNvPr id="579" name="Google Shape;579;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101</a:t>
            </a:r>
            <a:endParaRPr b="0" i="0" sz="1400" u="none" cap="none" strike="noStrike">
              <a:solidFill>
                <a:srgbClr val="000000"/>
              </a:solidFill>
              <a:latin typeface="Century Gothic"/>
              <a:ea typeface="Century Gothic"/>
              <a:cs typeface="Century Gothic"/>
              <a:sym typeface="Century Gothic"/>
            </a:endParaRPr>
          </a:p>
        </p:txBody>
      </p:sp>
      <p:pic>
        <p:nvPicPr>
          <p:cNvPr id="580" name="Google Shape;580;p43"/>
          <p:cNvPicPr preferRelativeResize="0"/>
          <p:nvPr/>
        </p:nvPicPr>
        <p:blipFill rotWithShape="1">
          <a:blip r:embed="rId6">
            <a:alphaModFix/>
          </a:blip>
          <a:srcRect b="0" l="0" r="0" t="0"/>
          <a:stretch/>
        </p:blipFill>
        <p:spPr>
          <a:xfrm>
            <a:off x="2380881" y="1297887"/>
            <a:ext cx="6323455" cy="52318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A picture containing clock&#10;&#10;Description automatically generated" id="113" name="Google Shape;113;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4" name="Google Shape;114;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15" name="Google Shape;115;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6" name="Google Shape;116;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7" name="Google Shape;117;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18" name="Google Shape;118;p7"/>
          <p:cNvSpPr txBox="1"/>
          <p:nvPr/>
        </p:nvSpPr>
        <p:spPr>
          <a:xfrm>
            <a:off x="932638" y="2284382"/>
            <a:ext cx="43479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alligator</a:t>
            </a:r>
            <a:endParaRPr b="0" i="0" sz="1400" u="none" cap="none" strike="noStrike">
              <a:solidFill>
                <a:srgbClr val="000000"/>
              </a:solidFill>
              <a:latin typeface="Century Gothic"/>
              <a:ea typeface="Century Gothic"/>
              <a:cs typeface="Century Gothic"/>
              <a:sym typeface="Century Gothic"/>
            </a:endParaRPr>
          </a:p>
        </p:txBody>
      </p:sp>
      <p:sp>
        <p:nvSpPr>
          <p:cNvPr id="119" name="Google Shape;119;p7"/>
          <p:cNvSpPr txBox="1"/>
          <p:nvPr/>
        </p:nvSpPr>
        <p:spPr>
          <a:xfrm>
            <a:off x="6237079" y="2284382"/>
            <a:ext cx="43479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spider</a:t>
            </a:r>
            <a:endParaRPr b="0" i="0" sz="1400" u="none" cap="none" strike="noStrike">
              <a:solidFill>
                <a:srgbClr val="000000"/>
              </a:solidFill>
              <a:latin typeface="Century Gothic"/>
              <a:ea typeface="Century Gothic"/>
              <a:cs typeface="Century Gothic"/>
              <a:sym typeface="Century Gothic"/>
            </a:endParaRPr>
          </a:p>
        </p:txBody>
      </p:sp>
      <p:sp>
        <p:nvSpPr>
          <p:cNvPr id="120" name="Google Shape;120;p7"/>
          <p:cNvSpPr txBox="1"/>
          <p:nvPr/>
        </p:nvSpPr>
        <p:spPr>
          <a:xfrm>
            <a:off x="932638" y="4010946"/>
            <a:ext cx="43479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cowgirl</a:t>
            </a:r>
            <a:endParaRPr b="0" i="0" sz="1400" u="none" cap="none" strike="noStrike">
              <a:solidFill>
                <a:srgbClr val="000000"/>
              </a:solidFill>
              <a:latin typeface="Century Gothic"/>
              <a:ea typeface="Century Gothic"/>
              <a:cs typeface="Century Gothic"/>
              <a:sym typeface="Century Gothic"/>
            </a:endParaRPr>
          </a:p>
        </p:txBody>
      </p:sp>
      <p:sp>
        <p:nvSpPr>
          <p:cNvPr id="121" name="Google Shape;121;p7"/>
          <p:cNvSpPr txBox="1"/>
          <p:nvPr/>
        </p:nvSpPr>
        <p:spPr>
          <a:xfrm>
            <a:off x="6237080" y="4010945"/>
            <a:ext cx="43479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volcano</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descr="A picture containing clock&#10;&#10;Description automatically generated" id="586" name="Google Shape;586;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7" name="Google Shape;587;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8" name="Google Shape;588;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9" name="Google Shape;589;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0" name="Google Shape;590;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600">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Close Read – Discuss Rhyme and Rhythm</a:t>
            </a:r>
            <a:endParaRPr b="0" i="0" sz="3600" u="none" cap="none" strike="noStrike">
              <a:solidFill>
                <a:srgbClr val="000000"/>
              </a:solidFill>
              <a:latin typeface="Century Gothic"/>
              <a:ea typeface="Century Gothic"/>
              <a:cs typeface="Century Gothic"/>
              <a:sym typeface="Century Gothic"/>
            </a:endParaRPr>
          </a:p>
        </p:txBody>
      </p:sp>
      <p:sp>
        <p:nvSpPr>
          <p:cNvPr id="591" name="Google Shape;591;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106, 107</a:t>
            </a:r>
            <a:endParaRPr b="0" i="0" sz="1400" u="none" cap="none" strike="noStrike">
              <a:solidFill>
                <a:srgbClr val="000000"/>
              </a:solidFill>
              <a:latin typeface="Century Gothic"/>
              <a:ea typeface="Century Gothic"/>
              <a:cs typeface="Century Gothic"/>
              <a:sym typeface="Century Gothic"/>
            </a:endParaRPr>
          </a:p>
        </p:txBody>
      </p:sp>
      <p:sp>
        <p:nvSpPr>
          <p:cNvPr id="592" name="Google Shape;592;p44"/>
          <p:cNvSpPr txBox="1"/>
          <p:nvPr/>
        </p:nvSpPr>
        <p:spPr>
          <a:xfrm>
            <a:off x="9194650" y="2165950"/>
            <a:ext cx="2564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106 in your Student Interactiv</a:t>
            </a:r>
            <a:r>
              <a:rPr lang="en-US" sz="3200">
                <a:latin typeface="Century Gothic"/>
                <a:ea typeface="Century Gothic"/>
                <a:cs typeface="Century Gothic"/>
                <a:sym typeface="Century Gothic"/>
              </a:rPr>
              <a:t>e</a:t>
            </a:r>
            <a:r>
              <a:rPr b="0" i="0" lang="en-US" sz="3200" u="none" cap="none" strike="noStrike">
                <a:solidFill>
                  <a:srgbClr val="000000"/>
                </a:solidFill>
                <a:latin typeface="Century Gothic"/>
                <a:ea typeface="Century Gothic"/>
                <a:cs typeface="Century Gothic"/>
                <a:sym typeface="Century Gothic"/>
              </a:rPr>
              <a:t>.</a:t>
            </a:r>
            <a:endParaRPr b="0" i="0" sz="3200" u="none" cap="none" strike="noStrike">
              <a:solidFill>
                <a:srgbClr val="000000"/>
              </a:solidFill>
              <a:latin typeface="Arial"/>
              <a:ea typeface="Arial"/>
              <a:cs typeface="Arial"/>
              <a:sym typeface="Arial"/>
            </a:endParaRPr>
          </a:p>
        </p:txBody>
      </p:sp>
      <p:pic>
        <p:nvPicPr>
          <p:cNvPr id="593" name="Google Shape;593;p44"/>
          <p:cNvPicPr preferRelativeResize="0"/>
          <p:nvPr/>
        </p:nvPicPr>
        <p:blipFill rotWithShape="1">
          <a:blip r:embed="rId6">
            <a:alphaModFix/>
          </a:blip>
          <a:srcRect b="0" l="573" r="583" t="0"/>
          <a:stretch/>
        </p:blipFill>
        <p:spPr>
          <a:xfrm>
            <a:off x="494450" y="1766975"/>
            <a:ext cx="8418189" cy="35150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descr="A picture containing clock&#10;&#10;Description automatically generated" id="599" name="Google Shape;599;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0" name="Google Shape;600;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1" name="Google Shape;601;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2" name="Google Shape;602;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3" name="Google Shape;603;p45"/>
          <p:cNvSpPr/>
          <p:nvPr/>
        </p:nvSpPr>
        <p:spPr>
          <a:xfrm>
            <a:off x="212449" y="289354"/>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Discuss Rhyme and Rhythm</a:t>
            </a:r>
            <a:endParaRPr b="0" i="0" sz="1400" u="none" cap="none" strike="noStrike">
              <a:solidFill>
                <a:srgbClr val="000000"/>
              </a:solidFill>
              <a:latin typeface="Century Gothic"/>
              <a:ea typeface="Century Gothic"/>
              <a:cs typeface="Century Gothic"/>
              <a:sym typeface="Century Gothic"/>
            </a:endParaRPr>
          </a:p>
        </p:txBody>
      </p:sp>
      <p:sp>
        <p:nvSpPr>
          <p:cNvPr id="604" name="Google Shape;604;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112</a:t>
            </a:r>
            <a:endParaRPr b="0" i="0" sz="1400" u="none" cap="none" strike="noStrike">
              <a:solidFill>
                <a:srgbClr val="000000"/>
              </a:solidFill>
              <a:latin typeface="Century Gothic"/>
              <a:ea typeface="Century Gothic"/>
              <a:cs typeface="Century Gothic"/>
              <a:sym typeface="Century Gothic"/>
            </a:endParaRPr>
          </a:p>
        </p:txBody>
      </p:sp>
      <p:sp>
        <p:nvSpPr>
          <p:cNvPr id="605" name="Google Shape;605;p45"/>
          <p:cNvSpPr txBox="1"/>
          <p:nvPr/>
        </p:nvSpPr>
        <p:spPr>
          <a:xfrm>
            <a:off x="7535651" y="2403489"/>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06" name="Google Shape;606;p45"/>
          <p:cNvPicPr preferRelativeResize="0"/>
          <p:nvPr/>
        </p:nvPicPr>
        <p:blipFill rotWithShape="1">
          <a:blip r:embed="rId6">
            <a:alphaModFix/>
          </a:blip>
          <a:srcRect b="0" l="0" r="0" t="0"/>
          <a:stretch/>
        </p:blipFill>
        <p:spPr>
          <a:xfrm>
            <a:off x="1025747" y="1222163"/>
            <a:ext cx="5977998" cy="49383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descr="A picture containing clock&#10;&#10;Description automatically generated" id="612" name="Google Shape;612;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3" name="Google Shape;613;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4" name="Google Shape;614;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5" name="Google Shape;615;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6" name="Google Shape;616;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800" u="none" cap="none" strike="noStrike">
                <a:solidFill>
                  <a:schemeClr val="lt1"/>
                </a:solidFill>
                <a:latin typeface="Century Gothic"/>
                <a:ea typeface="Century Gothic"/>
                <a:cs typeface="Century Gothic"/>
                <a:sym typeface="Century Gothic"/>
              </a:rPr>
              <a:t>   Read Like a Writer, Write For a Reader</a:t>
            </a:r>
            <a:endParaRPr b="0" i="0" sz="3800" u="none" cap="none" strike="noStrike">
              <a:solidFill>
                <a:srgbClr val="000000"/>
              </a:solidFill>
              <a:latin typeface="Century Gothic"/>
              <a:ea typeface="Century Gothic"/>
              <a:cs typeface="Century Gothic"/>
              <a:sym typeface="Century Gothic"/>
            </a:endParaRPr>
          </a:p>
        </p:txBody>
      </p:sp>
      <p:sp>
        <p:nvSpPr>
          <p:cNvPr id="617" name="Google Shape;617;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117</a:t>
            </a:r>
            <a:endParaRPr b="0" i="0" sz="1400" u="none" cap="none" strike="noStrike">
              <a:solidFill>
                <a:srgbClr val="000000"/>
              </a:solidFill>
              <a:latin typeface="Century Gothic"/>
              <a:ea typeface="Century Gothic"/>
              <a:cs typeface="Century Gothic"/>
              <a:sym typeface="Century Gothic"/>
            </a:endParaRPr>
          </a:p>
        </p:txBody>
      </p:sp>
      <p:sp>
        <p:nvSpPr>
          <p:cNvPr id="618" name="Google Shape;618;p46"/>
          <p:cNvSpPr txBox="1"/>
          <p:nvPr/>
        </p:nvSpPr>
        <p:spPr>
          <a:xfrm>
            <a:off x="7078451" y="2260572"/>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19" name="Google Shape;619;p46"/>
          <p:cNvPicPr preferRelativeResize="0"/>
          <p:nvPr/>
        </p:nvPicPr>
        <p:blipFill rotWithShape="1">
          <a:blip r:embed="rId6">
            <a:alphaModFix/>
          </a:blip>
          <a:srcRect b="0" l="0" r="0" t="0"/>
          <a:stretch/>
        </p:blipFill>
        <p:spPr>
          <a:xfrm>
            <a:off x="707695" y="1361969"/>
            <a:ext cx="5838934" cy="48422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descr="A picture containing clock&#10;&#10;Description automatically generated" id="625" name="Google Shape;625;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6" name="Google Shape;626;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7" name="Google Shape;627;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8" name="Google Shape;628;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9" name="Google Shape;629;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30" name="Google Shape;630;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pic>
        <p:nvPicPr>
          <p:cNvPr id="631" name="Google Shape;631;p47"/>
          <p:cNvPicPr preferRelativeResize="0"/>
          <p:nvPr/>
        </p:nvPicPr>
        <p:blipFill rotWithShape="1">
          <a:blip r:embed="rId7">
            <a:alphaModFix/>
          </a:blip>
          <a:srcRect b="0" l="11348" r="11341" t="0"/>
          <a:stretch/>
        </p:blipFill>
        <p:spPr>
          <a:xfrm>
            <a:off x="2107831" y="4012560"/>
            <a:ext cx="1546544" cy="1985140"/>
          </a:xfrm>
          <a:prstGeom prst="rect">
            <a:avLst/>
          </a:prstGeom>
          <a:noFill/>
          <a:ln>
            <a:noFill/>
          </a:ln>
        </p:spPr>
      </p:pic>
      <p:pic>
        <p:nvPicPr>
          <p:cNvPr id="632" name="Google Shape;632;p47"/>
          <p:cNvPicPr preferRelativeResize="0"/>
          <p:nvPr/>
        </p:nvPicPr>
        <p:blipFill rotWithShape="1">
          <a:blip r:embed="rId8">
            <a:alphaModFix/>
          </a:blip>
          <a:srcRect b="1275" l="0" r="0" t="1266"/>
          <a:stretch/>
        </p:blipFill>
        <p:spPr>
          <a:xfrm>
            <a:off x="2011650" y="1756925"/>
            <a:ext cx="1738900" cy="190819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pic>
        <p:nvPicPr>
          <p:cNvPr descr="A picture containing clock&#10;&#10;Description automatically generated" id="638" name="Google Shape;638;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9" name="Google Shape;639;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0" name="Google Shape;640;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1" name="Google Shape;641;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2" name="Google Shape;642;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643" name="Google Shape;643;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120</a:t>
            </a:r>
            <a:endParaRPr b="0" i="0" sz="1400" u="none" cap="none" strike="noStrike">
              <a:solidFill>
                <a:srgbClr val="000000"/>
              </a:solidFill>
              <a:latin typeface="Century Gothic"/>
              <a:ea typeface="Century Gothic"/>
              <a:cs typeface="Century Gothic"/>
              <a:sym typeface="Century Gothic"/>
            </a:endParaRPr>
          </a:p>
        </p:txBody>
      </p:sp>
      <p:sp>
        <p:nvSpPr>
          <p:cNvPr id="644" name="Google Shape;644;p48"/>
          <p:cNvSpPr txBox="1"/>
          <p:nvPr/>
        </p:nvSpPr>
        <p:spPr>
          <a:xfrm>
            <a:off x="7596611" y="2765335"/>
            <a:ext cx="412444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120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645" name="Google Shape;645;p48"/>
          <p:cNvPicPr preferRelativeResize="0"/>
          <p:nvPr/>
        </p:nvPicPr>
        <p:blipFill rotWithShape="1">
          <a:blip r:embed="rId6">
            <a:alphaModFix/>
          </a:blip>
          <a:srcRect b="0" l="0" r="0" t="0"/>
          <a:stretch/>
        </p:blipFill>
        <p:spPr>
          <a:xfrm>
            <a:off x="1339273" y="1297873"/>
            <a:ext cx="5884461" cy="48686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descr="A picture containing clock&#10;&#10;Description automatically generated" id="651" name="Google Shape;651;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2" name="Google Shape;652;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3" name="Google Shape;653;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4" name="Google Shape;654;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5" name="Google Shape;655;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56" name="Google Shape;656;p49"/>
          <p:cNvSpPr txBox="1"/>
          <p:nvPr/>
        </p:nvSpPr>
        <p:spPr>
          <a:xfrm>
            <a:off x="819051" y="1793350"/>
            <a:ext cx="100536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Continue </a:t>
            </a:r>
            <a:r>
              <a:rPr b="0" i="0" lang="en-US" sz="3200" u="none" cap="none" strike="noStrike">
                <a:solidFill>
                  <a:schemeClr val="dk1"/>
                </a:solidFill>
                <a:latin typeface="Century Gothic"/>
                <a:ea typeface="Century Gothic"/>
                <a:cs typeface="Century Gothic"/>
                <a:sym typeface="Century Gothic"/>
              </a:rPr>
              <a:t>writing your introduction and conclusion.</a:t>
            </a:r>
            <a:endParaRPr b="0" i="0" sz="3200" u="none" cap="none" strike="noStrike">
              <a:solidFill>
                <a:schemeClr val="dk1"/>
              </a:solidFill>
              <a:latin typeface="Arial"/>
              <a:ea typeface="Arial"/>
              <a:cs typeface="Arial"/>
              <a:sym typeface="Arial"/>
            </a:endParaRPr>
          </a:p>
        </p:txBody>
      </p:sp>
      <p:pic>
        <p:nvPicPr>
          <p:cNvPr descr="Books outline" id="657" name="Google Shape;657;p49"/>
          <p:cNvPicPr preferRelativeResize="0"/>
          <p:nvPr/>
        </p:nvPicPr>
        <p:blipFill rotWithShape="1">
          <a:blip r:embed="rId6">
            <a:alphaModFix/>
          </a:blip>
          <a:srcRect b="0" l="0" r="0" t="0"/>
          <a:stretch/>
        </p:blipFill>
        <p:spPr>
          <a:xfrm>
            <a:off x="9057990" y="3322537"/>
            <a:ext cx="2429785" cy="2429785"/>
          </a:xfrm>
          <a:prstGeom prst="rect">
            <a:avLst/>
          </a:prstGeom>
          <a:noFill/>
          <a:ln>
            <a:noFill/>
          </a:ln>
        </p:spPr>
      </p:pic>
      <p:sp>
        <p:nvSpPr>
          <p:cNvPr id="658" name="Google Shape;658;p49"/>
          <p:cNvSpPr txBox="1"/>
          <p:nvPr/>
        </p:nvSpPr>
        <p:spPr>
          <a:xfrm>
            <a:off x="847300" y="3947600"/>
            <a:ext cx="8210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your introduction and conclusion with the class.</a:t>
            </a:r>
            <a:endParaRPr b="0" i="0" sz="3200" u="none" cap="none" strike="noStrike">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descr="A picture containing clock&#10;&#10;Description automatically generated" id="664" name="Google Shape;664;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5" name="Google Shape;665;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6" name="Google Shape;666;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7" name="Google Shape;667;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8" name="Google Shape;668;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669" name="Google Shape;669;p51"/>
          <p:cNvSpPr txBox="1"/>
          <p:nvPr/>
        </p:nvSpPr>
        <p:spPr>
          <a:xfrm>
            <a:off x="8456680" y="261287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an</a:t>
            </a:r>
            <a:endParaRPr b="0" i="0" sz="1400" u="none" cap="none" strike="noStrike">
              <a:solidFill>
                <a:srgbClr val="000000"/>
              </a:solidFill>
              <a:latin typeface="Century Gothic"/>
              <a:ea typeface="Century Gothic"/>
              <a:cs typeface="Century Gothic"/>
              <a:sym typeface="Century Gothic"/>
            </a:endParaRPr>
          </a:p>
        </p:txBody>
      </p:sp>
      <p:sp>
        <p:nvSpPr>
          <p:cNvPr id="670" name="Google Shape;670;p51"/>
          <p:cNvSpPr txBox="1"/>
          <p:nvPr/>
        </p:nvSpPr>
        <p:spPr>
          <a:xfrm>
            <a:off x="4581142" y="261186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am</a:t>
            </a:r>
            <a:endParaRPr b="0" i="0" sz="1400" u="none" cap="none" strike="noStrike">
              <a:solidFill>
                <a:srgbClr val="000000"/>
              </a:solidFill>
              <a:latin typeface="Century Gothic"/>
              <a:ea typeface="Century Gothic"/>
              <a:cs typeface="Century Gothic"/>
              <a:sym typeface="Century Gothic"/>
            </a:endParaRPr>
          </a:p>
        </p:txBody>
      </p:sp>
      <p:sp>
        <p:nvSpPr>
          <p:cNvPr id="671" name="Google Shape;671;p51"/>
          <p:cNvSpPr txBox="1"/>
          <p:nvPr/>
        </p:nvSpPr>
        <p:spPr>
          <a:xfrm>
            <a:off x="534922" y="261186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pic>
        <p:nvPicPr>
          <p:cNvPr descr="A picture containing clock&#10;&#10;Description automatically generated" id="677" name="Google Shape;677;p8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8" name="Google Shape;678;p8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9" name="Google Shape;679;p8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0" name="Google Shape;680;p8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1" name="Google Shape;681;p8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Conventions-Pronouns</a:t>
            </a:r>
            <a:endParaRPr b="0" i="0" sz="1400" u="none" cap="none" strike="noStrike">
              <a:solidFill>
                <a:srgbClr val="000000"/>
              </a:solidFill>
              <a:latin typeface="Century Gothic"/>
              <a:ea typeface="Century Gothic"/>
              <a:cs typeface="Century Gothic"/>
              <a:sym typeface="Century Gothic"/>
            </a:endParaRPr>
          </a:p>
        </p:txBody>
      </p:sp>
      <p:sp>
        <p:nvSpPr>
          <p:cNvPr id="682" name="Google Shape;682;p83"/>
          <p:cNvSpPr txBox="1"/>
          <p:nvPr/>
        </p:nvSpPr>
        <p:spPr>
          <a:xfrm>
            <a:off x="3526874" y="3208809"/>
            <a:ext cx="39882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2"/>
                </a:solidFill>
                <a:latin typeface="Century Gothic"/>
                <a:ea typeface="Century Gothic"/>
                <a:cs typeface="Century Gothic"/>
                <a:sym typeface="Century Gothic"/>
              </a:rPr>
              <a:t>Tom hops.</a:t>
            </a:r>
            <a:endParaRPr b="0" i="0" sz="1400" u="none" cap="none" strike="noStrike">
              <a:solidFill>
                <a:srgbClr val="000000"/>
              </a:solidFill>
              <a:latin typeface="Arial"/>
              <a:ea typeface="Arial"/>
              <a:cs typeface="Arial"/>
              <a:sym typeface="Arial"/>
            </a:endParaRPr>
          </a:p>
        </p:txBody>
      </p:sp>
      <p:sp>
        <p:nvSpPr>
          <p:cNvPr id="683" name="Google Shape;683;p83"/>
          <p:cNvSpPr txBox="1"/>
          <p:nvPr/>
        </p:nvSpPr>
        <p:spPr>
          <a:xfrm>
            <a:off x="3570150" y="2008250"/>
            <a:ext cx="39882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Sam runs.</a:t>
            </a:r>
            <a:endParaRPr b="0" i="0" sz="4800" u="none" cap="none" strike="noStrike">
              <a:solidFill>
                <a:schemeClr val="accent1"/>
              </a:solidFill>
              <a:latin typeface="Arial"/>
              <a:ea typeface="Arial"/>
              <a:cs typeface="Arial"/>
              <a:sym typeface="Arial"/>
            </a:endParaRPr>
          </a:p>
        </p:txBody>
      </p:sp>
      <p:sp>
        <p:nvSpPr>
          <p:cNvPr id="684" name="Google Shape;684;p83"/>
          <p:cNvSpPr txBox="1"/>
          <p:nvPr/>
        </p:nvSpPr>
        <p:spPr>
          <a:xfrm>
            <a:off x="2183490" y="5126026"/>
            <a:ext cx="67182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What </a:t>
            </a:r>
            <a:r>
              <a:rPr b="0" i="0" lang="en-US" sz="3200" u="none" cap="none" strike="noStrike">
                <a:solidFill>
                  <a:schemeClr val="dk1"/>
                </a:solidFill>
                <a:latin typeface="Century Gothic"/>
                <a:ea typeface="Century Gothic"/>
                <a:cs typeface="Century Gothic"/>
                <a:sym typeface="Century Gothic"/>
              </a:rPr>
              <a:t>does the sentence need to make it correct</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pic>
        <p:nvPicPr>
          <p:cNvPr descr="A picture containing drawing, lamp&#10;&#10;Description automatically generated" id="690" name="Google Shape;690;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691" name="Google Shape;691;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692" name="Google Shape;692;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693" name="Google Shape;693;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694" name="Google Shape;694;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695" name="Google Shape;695;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descr="A picture containing clock&#10;&#10;Description automatically generated" id="701" name="Google Shape;701;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2" name="Google Shape;702;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3" name="Google Shape;703;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4" name="Google Shape;704;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5" name="Google Shape;705;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06" name="Google Shape;706;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92, 93</a:t>
            </a:r>
            <a:endParaRPr b="0" i="0" sz="1400" u="none" cap="none" strike="noStrike">
              <a:solidFill>
                <a:srgbClr val="000000"/>
              </a:solidFill>
              <a:latin typeface="Century Gothic"/>
              <a:ea typeface="Century Gothic"/>
              <a:cs typeface="Century Gothic"/>
              <a:sym typeface="Century Gothic"/>
            </a:endParaRPr>
          </a:p>
        </p:txBody>
      </p:sp>
      <p:sp>
        <p:nvSpPr>
          <p:cNvPr id="707" name="Google Shape;707;p54"/>
          <p:cNvSpPr txBox="1"/>
          <p:nvPr/>
        </p:nvSpPr>
        <p:spPr>
          <a:xfrm>
            <a:off x="9665675" y="2124300"/>
            <a:ext cx="2526300" cy="273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rgbClr val="000000"/>
                </a:solidFill>
                <a:latin typeface="Century Gothic"/>
                <a:ea typeface="Century Gothic"/>
                <a:cs typeface="Century Gothic"/>
                <a:sym typeface="Century Gothic"/>
              </a:rPr>
              <a:t>Turn</a:t>
            </a:r>
            <a:r>
              <a:rPr b="0" i="0" lang="en-US" sz="2800" u="none" cap="none" strike="noStrike">
                <a:solidFill>
                  <a:srgbClr val="000000"/>
                </a:solidFill>
                <a:latin typeface="Century Gothic"/>
                <a:ea typeface="Century Gothic"/>
                <a:cs typeface="Century Gothic"/>
                <a:sym typeface="Century Gothic"/>
              </a:rPr>
              <a:t> to page </a:t>
            </a:r>
            <a:r>
              <a:rPr lang="en-US" sz="2800">
                <a:latin typeface="Century Gothic"/>
                <a:ea typeface="Century Gothic"/>
                <a:cs typeface="Century Gothic"/>
                <a:sym typeface="Century Gothic"/>
              </a:rPr>
              <a:t>92, 93</a:t>
            </a:r>
            <a:r>
              <a:rPr b="0" i="0" lang="en-US" sz="2800" u="none" cap="none" strike="noStrike">
                <a:solidFill>
                  <a:srgbClr val="000000"/>
                </a:solidFill>
                <a:latin typeface="Century Gothic"/>
                <a:ea typeface="Century Gothic"/>
                <a:cs typeface="Century Gothic"/>
                <a:sym typeface="Century Gothic"/>
              </a:rPr>
              <a:t> in your Student Interactive. We will </a:t>
            </a:r>
            <a:r>
              <a:rPr b="1" i="0" lang="en-US" sz="2800" u="none" cap="none" strike="noStrike">
                <a:solidFill>
                  <a:srgbClr val="000000"/>
                </a:solidFill>
                <a:latin typeface="Century Gothic"/>
                <a:ea typeface="Century Gothic"/>
                <a:cs typeface="Century Gothic"/>
                <a:sym typeface="Century Gothic"/>
              </a:rPr>
              <a:t>Read</a:t>
            </a:r>
            <a:r>
              <a:rPr b="0" i="0" lang="en-US" sz="2800" u="none" cap="none" strike="noStrike">
                <a:solidFill>
                  <a:srgbClr val="000000"/>
                </a:solidFill>
                <a:latin typeface="Century Gothic"/>
                <a:ea typeface="Century Gothic"/>
                <a:cs typeface="Century Gothic"/>
                <a:sym typeface="Century Gothic"/>
              </a:rPr>
              <a:t> “</a:t>
            </a:r>
            <a:r>
              <a:rPr lang="en-US" sz="2800">
                <a:latin typeface="Century Gothic"/>
                <a:ea typeface="Century Gothic"/>
                <a:cs typeface="Century Gothic"/>
                <a:sym typeface="Century Gothic"/>
              </a:rPr>
              <a:t>Who Am I</a:t>
            </a:r>
            <a:r>
              <a:rPr lang="en-US" sz="2800"/>
              <a:t>?</a:t>
            </a:r>
            <a:r>
              <a:rPr b="0" i="0" lang="en-US" sz="2800" u="none" cap="none" strike="noStrike">
                <a:solidFill>
                  <a:srgbClr val="000000"/>
                </a:solidFill>
                <a:latin typeface="Century Gothic"/>
                <a:ea typeface="Century Gothic"/>
                <a:cs typeface="Century Gothic"/>
                <a:sym typeface="Century Gothic"/>
              </a:rPr>
              <a:t>”</a:t>
            </a:r>
            <a:r>
              <a:rPr b="0" i="0" lang="en-US" sz="3200" u="none" cap="none" strike="noStrike">
                <a:solidFill>
                  <a:srgbClr val="000000"/>
                </a:solidFill>
                <a:latin typeface="Century Gothic"/>
                <a:ea typeface="Century Gothic"/>
                <a:cs typeface="Century Gothic"/>
                <a:sym typeface="Century Gothic"/>
              </a:rPr>
              <a:t> </a:t>
            </a:r>
            <a:endParaRPr b="0" i="0" sz="3200" u="none" cap="none" strike="noStrike">
              <a:solidFill>
                <a:srgbClr val="000000"/>
              </a:solidFill>
              <a:latin typeface="Century Gothic"/>
              <a:ea typeface="Century Gothic"/>
              <a:cs typeface="Century Gothic"/>
              <a:sym typeface="Century Gothic"/>
            </a:endParaRPr>
          </a:p>
        </p:txBody>
      </p:sp>
      <p:pic>
        <p:nvPicPr>
          <p:cNvPr id="708" name="Google Shape;708;p54"/>
          <p:cNvPicPr preferRelativeResize="0"/>
          <p:nvPr/>
        </p:nvPicPr>
        <p:blipFill rotWithShape="1">
          <a:blip r:embed="rId6">
            <a:alphaModFix/>
          </a:blip>
          <a:srcRect b="0" l="416" r="426" t="0"/>
          <a:stretch/>
        </p:blipFill>
        <p:spPr>
          <a:xfrm>
            <a:off x="1867247" y="2104075"/>
            <a:ext cx="7593541" cy="31707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09" name="Google Shape;709;p54"/>
          <p:cNvSpPr txBox="1"/>
          <p:nvPr/>
        </p:nvSpPr>
        <p:spPr>
          <a:xfrm>
            <a:off x="212448" y="2104075"/>
            <a:ext cx="1632600" cy="317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lang="en-US" sz="4000">
                <a:latin typeface="Century Gothic"/>
                <a:ea typeface="Century Gothic"/>
                <a:cs typeface="Century Gothic"/>
                <a:sym typeface="Century Gothic"/>
              </a:rPr>
              <a:t>who</a:t>
            </a:r>
            <a:endParaRPr sz="40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t/>
            </a:r>
            <a:endParaRPr sz="40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lang="en-US" sz="4000">
                <a:latin typeface="Century Gothic"/>
                <a:ea typeface="Century Gothic"/>
                <a:cs typeface="Century Gothic"/>
                <a:sym typeface="Century Gothic"/>
              </a:rPr>
              <a:t>there</a:t>
            </a:r>
            <a:endParaRPr sz="40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t/>
            </a:r>
            <a:endParaRPr sz="40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lang="en-US" sz="4000">
                <a:latin typeface="Century Gothic"/>
                <a:ea typeface="Century Gothic"/>
                <a:cs typeface="Century Gothic"/>
                <a:sym typeface="Century Gothic"/>
              </a:rPr>
              <a:t>into</a:t>
            </a:r>
            <a:endParaRPr sz="4000">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descr="A picture containing clock&#10;&#10;Description automatically generated" id="127" name="Google Shape;127;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8" name="Google Shape;128;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9" name="Google Shape;129;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0" name="Google Shape;130;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1" name="Google Shape;131;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32" name="Google Shape;132;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88</a:t>
            </a:r>
            <a:endParaRPr b="0" i="0" sz="1400" u="none" cap="none" strike="noStrike">
              <a:solidFill>
                <a:srgbClr val="000000"/>
              </a:solidFill>
              <a:latin typeface="Century Gothic"/>
              <a:ea typeface="Century Gothic"/>
              <a:cs typeface="Century Gothic"/>
              <a:sym typeface="Century Gothic"/>
            </a:endParaRPr>
          </a:p>
        </p:txBody>
      </p:sp>
      <p:sp>
        <p:nvSpPr>
          <p:cNvPr id="133" name="Google Shape;133;p8"/>
          <p:cNvSpPr txBox="1"/>
          <p:nvPr/>
        </p:nvSpPr>
        <p:spPr>
          <a:xfrm>
            <a:off x="3785730" y="1679101"/>
            <a:ext cx="1664772" cy="31700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gape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gal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gift</a:t>
            </a:r>
            <a:endParaRPr b="0" i="0" sz="1400" u="none" cap="none" strike="noStrike">
              <a:solidFill>
                <a:srgbClr val="000000"/>
              </a:solidFill>
              <a:latin typeface="Arial"/>
              <a:ea typeface="Arial"/>
              <a:cs typeface="Arial"/>
              <a:sym typeface="Arial"/>
            </a:endParaRPr>
          </a:p>
        </p:txBody>
      </p:sp>
      <p:sp>
        <p:nvSpPr>
          <p:cNvPr id="134" name="Google Shape;134;p8"/>
          <p:cNvSpPr txBox="1"/>
          <p:nvPr/>
        </p:nvSpPr>
        <p:spPr>
          <a:xfrm>
            <a:off x="9058196" y="1969910"/>
            <a:ext cx="2144699" cy="31700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quit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quake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quite</a:t>
            </a:r>
            <a:endParaRPr b="0" i="0" sz="1400" u="none" cap="none" strike="noStrike">
              <a:solidFill>
                <a:srgbClr val="000000"/>
              </a:solidFill>
              <a:latin typeface="Arial"/>
              <a:ea typeface="Arial"/>
              <a:cs typeface="Arial"/>
              <a:sym typeface="Arial"/>
            </a:endParaRPr>
          </a:p>
        </p:txBody>
      </p:sp>
      <p:pic>
        <p:nvPicPr>
          <p:cNvPr id="135" name="Google Shape;135;p8"/>
          <p:cNvPicPr preferRelativeResize="0"/>
          <p:nvPr/>
        </p:nvPicPr>
        <p:blipFill rotWithShape="1">
          <a:blip r:embed="rId6">
            <a:alphaModFix/>
          </a:blip>
          <a:srcRect b="0" l="0" r="0" t="0"/>
          <a:stretch/>
        </p:blipFill>
        <p:spPr>
          <a:xfrm>
            <a:off x="521772" y="1535571"/>
            <a:ext cx="3109690" cy="43076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36" name="Google Shape;136;p8"/>
          <p:cNvPicPr preferRelativeResize="0"/>
          <p:nvPr/>
        </p:nvPicPr>
        <p:blipFill rotWithShape="1">
          <a:blip r:embed="rId7">
            <a:alphaModFix/>
          </a:blip>
          <a:srcRect b="0" l="0" r="0" t="0"/>
          <a:stretch/>
        </p:blipFill>
        <p:spPr>
          <a:xfrm>
            <a:off x="5639185" y="1554027"/>
            <a:ext cx="3049175" cy="42892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pic>
        <p:nvPicPr>
          <p:cNvPr descr="A picture containing clock&#10;&#10;Description automatically generated" id="715" name="Google Shape;715;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6" name="Google Shape;716;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7" name="Google Shape;717;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8" name="Google Shape;718;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9" name="Google Shape;719;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20" name="Google Shape;720;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94, 95</a:t>
            </a:r>
            <a:endParaRPr b="0" i="0" sz="1400" u="none" cap="none" strike="noStrike">
              <a:solidFill>
                <a:srgbClr val="000000"/>
              </a:solidFill>
              <a:latin typeface="Century Gothic"/>
              <a:ea typeface="Century Gothic"/>
              <a:cs typeface="Century Gothic"/>
              <a:sym typeface="Century Gothic"/>
            </a:endParaRPr>
          </a:p>
        </p:txBody>
      </p:sp>
      <p:pic>
        <p:nvPicPr>
          <p:cNvPr id="721" name="Google Shape;721;p55"/>
          <p:cNvPicPr preferRelativeResize="0"/>
          <p:nvPr/>
        </p:nvPicPr>
        <p:blipFill rotWithShape="1">
          <a:blip r:embed="rId6">
            <a:alphaModFix/>
          </a:blip>
          <a:srcRect b="0" l="396" r="396" t="0"/>
          <a:stretch/>
        </p:blipFill>
        <p:spPr>
          <a:xfrm>
            <a:off x="934450" y="1617600"/>
            <a:ext cx="9539826" cy="39834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pic>
        <p:nvPicPr>
          <p:cNvPr descr="A picture containing clock&#10;&#10;Description automatically generated" id="727" name="Google Shape;727;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8" name="Google Shape;728;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9" name="Google Shape;729;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0" name="Google Shape;730;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1" name="Google Shape;731;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Visualize Details</a:t>
            </a:r>
            <a:endParaRPr b="0" i="0" sz="1400" u="none" cap="none" strike="noStrike">
              <a:solidFill>
                <a:srgbClr val="000000"/>
              </a:solidFill>
              <a:latin typeface="Century Gothic"/>
              <a:ea typeface="Century Gothic"/>
              <a:cs typeface="Century Gothic"/>
              <a:sym typeface="Century Gothic"/>
            </a:endParaRPr>
          </a:p>
        </p:txBody>
      </p:sp>
      <p:sp>
        <p:nvSpPr>
          <p:cNvPr id="732" name="Google Shape;732;p56"/>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101</a:t>
            </a:r>
            <a:endParaRPr b="0" i="0" sz="1400" u="none" cap="none" strike="noStrike">
              <a:solidFill>
                <a:srgbClr val="000000"/>
              </a:solidFill>
              <a:latin typeface="Century Gothic"/>
              <a:ea typeface="Century Gothic"/>
              <a:cs typeface="Century Gothic"/>
              <a:sym typeface="Century Gothic"/>
            </a:endParaRPr>
          </a:p>
        </p:txBody>
      </p:sp>
      <p:pic>
        <p:nvPicPr>
          <p:cNvPr id="733" name="Google Shape;733;p56"/>
          <p:cNvPicPr preferRelativeResize="0"/>
          <p:nvPr/>
        </p:nvPicPr>
        <p:blipFill rotWithShape="1">
          <a:blip r:embed="rId6">
            <a:alphaModFix/>
          </a:blip>
          <a:srcRect b="0" l="0" r="0" t="0"/>
          <a:stretch/>
        </p:blipFill>
        <p:spPr>
          <a:xfrm>
            <a:off x="2698443" y="1298012"/>
            <a:ext cx="6323456" cy="523181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pic>
        <p:nvPicPr>
          <p:cNvPr descr="A picture containing clock&#10;&#10;Description automatically generated" id="739" name="Google Shape;739;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0" name="Google Shape;740;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1" name="Google Shape;741;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2" name="Google Shape;742;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3" name="Google Shape;743;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Visualize Details</a:t>
            </a:r>
            <a:endParaRPr b="0" i="0" sz="4000" u="none" cap="none" strike="noStrike">
              <a:solidFill>
                <a:srgbClr val="000000"/>
              </a:solidFill>
              <a:latin typeface="Century Gothic"/>
              <a:ea typeface="Century Gothic"/>
              <a:cs typeface="Century Gothic"/>
              <a:sym typeface="Century Gothic"/>
            </a:endParaRPr>
          </a:p>
        </p:txBody>
      </p:sp>
      <p:sp>
        <p:nvSpPr>
          <p:cNvPr id="744" name="Google Shape;744;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105</a:t>
            </a:r>
            <a:endParaRPr b="0" i="0" sz="1400" u="none" cap="none" strike="noStrike">
              <a:solidFill>
                <a:srgbClr val="000000"/>
              </a:solidFill>
              <a:latin typeface="Century Gothic"/>
              <a:ea typeface="Century Gothic"/>
              <a:cs typeface="Century Gothic"/>
              <a:sym typeface="Century Gothic"/>
            </a:endParaRPr>
          </a:p>
        </p:txBody>
      </p:sp>
      <p:sp>
        <p:nvSpPr>
          <p:cNvPr id="745" name="Google Shape;745;p57"/>
          <p:cNvSpPr txBox="1"/>
          <p:nvPr/>
        </p:nvSpPr>
        <p:spPr>
          <a:xfrm>
            <a:off x="8244600" y="2644050"/>
            <a:ext cx="371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105 in your Student Interactive.</a:t>
            </a:r>
            <a:endParaRPr b="0" i="0" sz="3200" u="none" cap="none" strike="noStrike">
              <a:solidFill>
                <a:srgbClr val="000000"/>
              </a:solidFill>
              <a:latin typeface="Arial"/>
              <a:ea typeface="Arial"/>
              <a:cs typeface="Arial"/>
              <a:sym typeface="Arial"/>
            </a:endParaRPr>
          </a:p>
        </p:txBody>
      </p:sp>
      <p:pic>
        <p:nvPicPr>
          <p:cNvPr id="746" name="Google Shape;746;p57"/>
          <p:cNvPicPr preferRelativeResize="0"/>
          <p:nvPr/>
        </p:nvPicPr>
        <p:blipFill rotWithShape="1">
          <a:blip r:embed="rId6">
            <a:alphaModFix/>
          </a:blip>
          <a:srcRect b="0" l="0" r="0" t="0"/>
          <a:stretch/>
        </p:blipFill>
        <p:spPr>
          <a:xfrm>
            <a:off x="1801101" y="1378944"/>
            <a:ext cx="5836753" cy="48252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pic>
        <p:nvPicPr>
          <p:cNvPr descr="A picture containing clock&#10;&#10;Description automatically generated" id="752" name="Google Shape;752;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3" name="Google Shape;753;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4" name="Google Shape;754;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5" name="Google Shape;755;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6" name="Google Shape;756;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Visualize Details</a:t>
            </a:r>
            <a:endParaRPr b="0" i="0" sz="4000" u="none" cap="none" strike="noStrike">
              <a:solidFill>
                <a:srgbClr val="000000"/>
              </a:solidFill>
              <a:latin typeface="Century Gothic"/>
              <a:ea typeface="Century Gothic"/>
              <a:cs typeface="Century Gothic"/>
              <a:sym typeface="Century Gothic"/>
            </a:endParaRPr>
          </a:p>
        </p:txBody>
      </p:sp>
      <p:sp>
        <p:nvSpPr>
          <p:cNvPr id="757" name="Google Shape;757;p3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108, 109</a:t>
            </a:r>
            <a:endParaRPr b="0" i="0" sz="1400" u="none" cap="none" strike="noStrike">
              <a:solidFill>
                <a:srgbClr val="000000"/>
              </a:solidFill>
              <a:latin typeface="Century Gothic"/>
              <a:ea typeface="Century Gothic"/>
              <a:cs typeface="Century Gothic"/>
              <a:sym typeface="Century Gothic"/>
            </a:endParaRPr>
          </a:p>
        </p:txBody>
      </p:sp>
      <p:sp>
        <p:nvSpPr>
          <p:cNvPr id="758" name="Google Shape;758;p31"/>
          <p:cNvSpPr txBox="1"/>
          <p:nvPr/>
        </p:nvSpPr>
        <p:spPr>
          <a:xfrm>
            <a:off x="9100875" y="2544025"/>
            <a:ext cx="29184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pages 108, 109 in your Student Interactive.</a:t>
            </a:r>
            <a:endParaRPr b="0" i="0" sz="3200" u="none" cap="none" strike="noStrike">
              <a:solidFill>
                <a:srgbClr val="000000"/>
              </a:solidFill>
              <a:latin typeface="Arial"/>
              <a:ea typeface="Arial"/>
              <a:cs typeface="Arial"/>
              <a:sym typeface="Arial"/>
            </a:endParaRPr>
          </a:p>
        </p:txBody>
      </p:sp>
      <p:pic>
        <p:nvPicPr>
          <p:cNvPr id="759" name="Google Shape;759;p31"/>
          <p:cNvPicPr preferRelativeResize="0"/>
          <p:nvPr/>
        </p:nvPicPr>
        <p:blipFill rotWithShape="1">
          <a:blip r:embed="rId6">
            <a:alphaModFix/>
          </a:blip>
          <a:srcRect b="0" l="436" r="436" t="0"/>
          <a:stretch/>
        </p:blipFill>
        <p:spPr>
          <a:xfrm>
            <a:off x="559075" y="1828425"/>
            <a:ext cx="8313952" cy="34715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pic>
        <p:nvPicPr>
          <p:cNvPr descr="A picture containing clock&#10;&#10;Description automatically generated" id="765" name="Google Shape;765;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6" name="Google Shape;766;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7" name="Google Shape;767;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8" name="Google Shape;768;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9" name="Google Shape;769;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Visualize Details</a:t>
            </a:r>
            <a:endParaRPr b="0" i="0" sz="1400" u="none" cap="none" strike="noStrike">
              <a:solidFill>
                <a:srgbClr val="000000"/>
              </a:solidFill>
              <a:latin typeface="Century Gothic"/>
              <a:ea typeface="Century Gothic"/>
              <a:cs typeface="Century Gothic"/>
              <a:sym typeface="Century Gothic"/>
            </a:endParaRPr>
          </a:p>
        </p:txBody>
      </p:sp>
      <p:sp>
        <p:nvSpPr>
          <p:cNvPr id="770" name="Google Shape;770;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113</a:t>
            </a:r>
            <a:endParaRPr b="0" i="0" sz="1400" u="none" cap="none" strike="noStrike">
              <a:solidFill>
                <a:srgbClr val="000000"/>
              </a:solidFill>
              <a:latin typeface="Century Gothic"/>
              <a:ea typeface="Century Gothic"/>
              <a:cs typeface="Century Gothic"/>
              <a:sym typeface="Century Gothic"/>
            </a:endParaRPr>
          </a:p>
        </p:txBody>
      </p:sp>
      <p:sp>
        <p:nvSpPr>
          <p:cNvPr id="771" name="Google Shape;771;p61"/>
          <p:cNvSpPr txBox="1"/>
          <p:nvPr/>
        </p:nvSpPr>
        <p:spPr>
          <a:xfrm>
            <a:off x="7227636" y="2260572"/>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772" name="Google Shape;772;p61"/>
          <p:cNvPicPr preferRelativeResize="0"/>
          <p:nvPr/>
        </p:nvPicPr>
        <p:blipFill rotWithShape="1">
          <a:blip r:embed="rId6">
            <a:alphaModFix/>
          </a:blip>
          <a:srcRect b="0" l="0" r="0" t="0"/>
          <a:stretch/>
        </p:blipFill>
        <p:spPr>
          <a:xfrm>
            <a:off x="877591" y="1371494"/>
            <a:ext cx="5854427" cy="48326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pic>
        <p:nvPicPr>
          <p:cNvPr descr="A picture containing clock&#10;&#10;Description automatically generated" id="778" name="Google Shape;778;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9" name="Google Shape;779;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0" name="Google Shape;780;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1" name="Google Shape;781;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2" name="Google Shape;782;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783" name="Google Shape;783;p62"/>
          <p:cNvSpPr txBox="1"/>
          <p:nvPr/>
        </p:nvSpPr>
        <p:spPr>
          <a:xfrm>
            <a:off x="1339273" y="2001034"/>
            <a:ext cx="8945880"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Look </a:t>
            </a:r>
            <a:r>
              <a:rPr b="0" i="0" lang="en-US" sz="3200" u="none" cap="none" strike="noStrike">
                <a:solidFill>
                  <a:schemeClr val="dk1"/>
                </a:solidFill>
                <a:latin typeface="Century Gothic"/>
                <a:ea typeface="Century Gothic"/>
                <a:cs typeface="Century Gothic"/>
                <a:sym typeface="Century Gothic"/>
              </a:rPr>
              <a:t>at the pictures in the text.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Guess</a:t>
            </a:r>
            <a:r>
              <a:rPr b="0" i="0" lang="en-US" sz="3200" u="none" cap="none" strike="noStrike">
                <a:solidFill>
                  <a:schemeClr val="dk1"/>
                </a:solidFill>
                <a:latin typeface="Century Gothic"/>
                <a:ea typeface="Century Gothic"/>
                <a:cs typeface="Century Gothic"/>
                <a:sym typeface="Century Gothic"/>
              </a:rPr>
              <a:t> what the question and answer could be based on the picture.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Think</a:t>
            </a:r>
            <a:r>
              <a:rPr b="0" i="0" lang="en-US" sz="3200" u="none" cap="none" strike="noStrike">
                <a:solidFill>
                  <a:schemeClr val="dk1"/>
                </a:solidFill>
                <a:latin typeface="Century Gothic"/>
                <a:ea typeface="Century Gothic"/>
                <a:cs typeface="Century Gothic"/>
                <a:sym typeface="Century Gothic"/>
              </a:rPr>
              <a:t> about the graphics you might add to your book.</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pic>
        <p:nvPicPr>
          <p:cNvPr descr="A picture containing clock&#10;&#10;Description automatically generated" id="789" name="Google Shape;789;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0" name="Google Shape;790;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1" name="Google Shape;791;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2" name="Google Shape;792;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3" name="Google Shape;793;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94" name="Google Shape;794;p63"/>
          <p:cNvSpPr txBox="1"/>
          <p:nvPr/>
        </p:nvSpPr>
        <p:spPr>
          <a:xfrm>
            <a:off x="995894" y="1899966"/>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Continue </a:t>
            </a:r>
            <a:r>
              <a:rPr b="1" i="0" lang="en-US" sz="3200" u="none" cap="none" strike="noStrike">
                <a:solidFill>
                  <a:schemeClr val="dk1"/>
                </a:solidFill>
                <a:latin typeface="Century Gothic"/>
                <a:ea typeface="Century Gothic"/>
                <a:cs typeface="Century Gothic"/>
                <a:sym typeface="Century Gothic"/>
              </a:rPr>
              <a:t>writing</a:t>
            </a:r>
            <a:r>
              <a:rPr b="0" i="0" lang="en-US" sz="3200" u="none" cap="none" strike="noStrike">
                <a:solidFill>
                  <a:schemeClr val="dk1"/>
                </a:solidFill>
                <a:latin typeface="Century Gothic"/>
                <a:ea typeface="Century Gothic"/>
                <a:cs typeface="Century Gothic"/>
                <a:sym typeface="Century Gothic"/>
              </a:rPr>
              <a:t> your book and adding graphics.</a:t>
            </a:r>
            <a:endParaRPr b="0" i="0" sz="1400" u="none" cap="none" strike="noStrike">
              <a:solidFill>
                <a:srgbClr val="000000"/>
              </a:solidFill>
              <a:latin typeface="Century Gothic"/>
              <a:ea typeface="Century Gothic"/>
              <a:cs typeface="Century Gothic"/>
              <a:sym typeface="Century Gothic"/>
            </a:endParaRPr>
          </a:p>
        </p:txBody>
      </p:sp>
      <p:sp>
        <p:nvSpPr>
          <p:cNvPr id="795" name="Google Shape;795;p63"/>
          <p:cNvSpPr txBox="1"/>
          <p:nvPr/>
        </p:nvSpPr>
        <p:spPr>
          <a:xfrm>
            <a:off x="992880" y="4004475"/>
            <a:ext cx="712720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one of your graphics with the class.</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96" name="Google Shape;796;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pic>
        <p:nvPicPr>
          <p:cNvPr descr="A picture containing clock&#10;&#10;Description automatically generated" id="802" name="Google Shape;802;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3" name="Google Shape;803;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4" name="Google Shape;804;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5" name="Google Shape;805;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6" name="Google Shape;806;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807" name="Google Shape;807;p65"/>
          <p:cNvSpPr txBox="1"/>
          <p:nvPr/>
        </p:nvSpPr>
        <p:spPr>
          <a:xfrm>
            <a:off x="4354655" y="2967355"/>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slip</a:t>
            </a:r>
            <a:endParaRPr b="0" i="0" sz="1400" u="none" cap="none" strike="noStrike">
              <a:solidFill>
                <a:srgbClr val="000000"/>
              </a:solidFill>
              <a:latin typeface="Century Gothic"/>
              <a:ea typeface="Century Gothic"/>
              <a:cs typeface="Century Gothic"/>
              <a:sym typeface="Century Gothic"/>
            </a:endParaRPr>
          </a:p>
        </p:txBody>
      </p:sp>
      <p:sp>
        <p:nvSpPr>
          <p:cNvPr id="808" name="Google Shape;808;p65"/>
          <p:cNvSpPr txBox="1"/>
          <p:nvPr/>
        </p:nvSpPr>
        <p:spPr>
          <a:xfrm>
            <a:off x="7684985" y="2967354"/>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trap</a:t>
            </a:r>
            <a:endParaRPr b="0" i="0" sz="1400" u="none" cap="none" strike="noStrike">
              <a:solidFill>
                <a:srgbClr val="000000"/>
              </a:solidFill>
              <a:latin typeface="Century Gothic"/>
              <a:ea typeface="Century Gothic"/>
              <a:cs typeface="Century Gothic"/>
              <a:sym typeface="Century Gothic"/>
            </a:endParaRPr>
          </a:p>
        </p:txBody>
      </p:sp>
      <p:sp>
        <p:nvSpPr>
          <p:cNvPr id="809" name="Google Shape;809;p65"/>
          <p:cNvSpPr txBox="1"/>
          <p:nvPr/>
        </p:nvSpPr>
        <p:spPr>
          <a:xfrm>
            <a:off x="1139670" y="2967355"/>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flag</a:t>
            </a:r>
            <a:endParaRPr b="0" i="0" sz="1400" u="none" cap="none" strike="noStrike">
              <a:solidFill>
                <a:srgbClr val="000000"/>
              </a:solidFill>
              <a:latin typeface="Century Gothic"/>
              <a:ea typeface="Century Gothic"/>
              <a:cs typeface="Century Gothic"/>
              <a:sym typeface="Century Gothic"/>
            </a:endParaRPr>
          </a:p>
        </p:txBody>
      </p:sp>
      <p:sp>
        <p:nvSpPr>
          <p:cNvPr id="810" name="Google Shape;810;p65"/>
          <p:cNvSpPr txBox="1"/>
          <p:nvPr/>
        </p:nvSpPr>
        <p:spPr>
          <a:xfrm>
            <a:off x="958276" y="1875600"/>
            <a:ext cx="2637600" cy="923400"/>
          </a:xfrm>
          <a:prstGeom prst="rect">
            <a:avLst/>
          </a:prstGeom>
          <a:solidFill>
            <a:schemeClr val="accent2"/>
          </a:solidFill>
          <a:ln cap="flat" cmpd="sng" w="1905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accent2"/>
                </a:solidFill>
                <a:latin typeface="Century Gothic"/>
                <a:ea typeface="Century Gothic"/>
                <a:cs typeface="Century Gothic"/>
                <a:sym typeface="Century Gothic"/>
              </a:rPr>
              <a:t>flag</a:t>
            </a:r>
            <a:endParaRPr b="0" i="0" sz="1400" u="none" cap="none" strike="noStrike">
              <a:solidFill>
                <a:schemeClr val="accent2"/>
              </a:solidFill>
              <a:latin typeface="Century Gothic"/>
              <a:ea typeface="Century Gothic"/>
              <a:cs typeface="Century Gothic"/>
              <a:sym typeface="Century Gothic"/>
            </a:endParaRPr>
          </a:p>
        </p:txBody>
      </p:sp>
      <p:sp>
        <p:nvSpPr>
          <p:cNvPr id="811" name="Google Shape;811;p65"/>
          <p:cNvSpPr txBox="1"/>
          <p:nvPr/>
        </p:nvSpPr>
        <p:spPr>
          <a:xfrm>
            <a:off x="4223813" y="1875600"/>
            <a:ext cx="2637600" cy="923400"/>
          </a:xfrm>
          <a:prstGeom prst="rect">
            <a:avLst/>
          </a:prstGeom>
          <a:solidFill>
            <a:schemeClr val="accent2"/>
          </a:solidFill>
          <a:ln cap="flat" cmpd="sng" w="1905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accent2"/>
                </a:solidFill>
                <a:latin typeface="Century Gothic"/>
                <a:ea typeface="Century Gothic"/>
                <a:cs typeface="Century Gothic"/>
                <a:sym typeface="Century Gothic"/>
              </a:rPr>
              <a:t>flag</a:t>
            </a:r>
            <a:endParaRPr b="0" i="0" sz="1400" u="none" cap="none" strike="noStrike">
              <a:solidFill>
                <a:schemeClr val="accent2"/>
              </a:solidFill>
              <a:latin typeface="Century Gothic"/>
              <a:ea typeface="Century Gothic"/>
              <a:cs typeface="Century Gothic"/>
              <a:sym typeface="Century Gothic"/>
            </a:endParaRPr>
          </a:p>
        </p:txBody>
      </p:sp>
      <p:sp>
        <p:nvSpPr>
          <p:cNvPr id="812" name="Google Shape;812;p65"/>
          <p:cNvSpPr txBox="1"/>
          <p:nvPr/>
        </p:nvSpPr>
        <p:spPr>
          <a:xfrm>
            <a:off x="7554126" y="1875600"/>
            <a:ext cx="2637600" cy="923400"/>
          </a:xfrm>
          <a:prstGeom prst="rect">
            <a:avLst/>
          </a:prstGeom>
          <a:solidFill>
            <a:schemeClr val="accent2"/>
          </a:solidFill>
          <a:ln cap="flat" cmpd="sng" w="1905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accent2"/>
                </a:solidFill>
                <a:latin typeface="Century Gothic"/>
                <a:ea typeface="Century Gothic"/>
                <a:cs typeface="Century Gothic"/>
                <a:sym typeface="Century Gothic"/>
              </a:rPr>
              <a:t>flag</a:t>
            </a:r>
            <a:endParaRPr b="0" i="0" sz="1400" u="none" cap="none" strike="noStrike">
              <a:solidFill>
                <a:schemeClr val="accent2"/>
              </a:solidFill>
              <a:latin typeface="Century Gothic"/>
              <a:ea typeface="Century Gothic"/>
              <a:cs typeface="Century Gothic"/>
              <a:sym typeface="Century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pic>
        <p:nvPicPr>
          <p:cNvPr descr="A picture containing clock&#10;&#10;Description automatically generated" id="818" name="Google Shape;818;p8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9" name="Google Shape;819;p8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0" name="Google Shape;820;p8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1" name="Google Shape;821;p8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2" name="Google Shape;822;p8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23" name="Google Shape;823;p88"/>
          <p:cNvSpPr txBox="1"/>
          <p:nvPr/>
        </p:nvSpPr>
        <p:spPr>
          <a:xfrm>
            <a:off x="7236477" y="2260572"/>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24" name="Google Shape;824;p8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118</a:t>
            </a:r>
            <a:endParaRPr b="0" i="0" sz="1400" u="none" cap="none" strike="noStrike">
              <a:solidFill>
                <a:srgbClr val="000000"/>
              </a:solidFill>
              <a:latin typeface="Century Gothic"/>
              <a:ea typeface="Century Gothic"/>
              <a:cs typeface="Century Gothic"/>
              <a:sym typeface="Century Gothic"/>
            </a:endParaRPr>
          </a:p>
        </p:txBody>
      </p:sp>
      <p:pic>
        <p:nvPicPr>
          <p:cNvPr id="825" name="Google Shape;825;p88"/>
          <p:cNvPicPr preferRelativeResize="0"/>
          <p:nvPr/>
        </p:nvPicPr>
        <p:blipFill rotWithShape="1">
          <a:blip r:embed="rId6">
            <a:alphaModFix/>
          </a:blip>
          <a:srcRect b="0" l="0" r="0" t="0"/>
          <a:stretch/>
        </p:blipFill>
        <p:spPr>
          <a:xfrm>
            <a:off x="1098422" y="1297873"/>
            <a:ext cx="5837230" cy="48295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pic>
        <p:nvPicPr>
          <p:cNvPr descr="A picture containing drawing, lamp&#10;&#10;Description automatically generated" id="830" name="Google Shape;830;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31" name="Google Shape;831;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32" name="Google Shape;832;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33" name="Google Shape;833;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34" name="Google Shape;834;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35" name="Google Shape;835;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A picture containing clock&#10;&#10;Description automatically generated" id="142" name="Google Shape;142;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43" name="Google Shape;143;p7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44" name="Google Shape;144;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5" name="Google Shape;145;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46" name="Google Shape;146;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88</a:t>
            </a:r>
            <a:endParaRPr b="0" i="0" sz="1400" u="none" cap="none" strike="noStrike">
              <a:solidFill>
                <a:srgbClr val="000000"/>
              </a:solidFill>
              <a:latin typeface="Century Gothic"/>
              <a:ea typeface="Century Gothic"/>
              <a:cs typeface="Century Gothic"/>
              <a:sym typeface="Century Gothic"/>
            </a:endParaRPr>
          </a:p>
        </p:txBody>
      </p:sp>
      <p:sp>
        <p:nvSpPr>
          <p:cNvPr id="147" name="Google Shape;147;p75"/>
          <p:cNvSpPr txBox="1"/>
          <p:nvPr/>
        </p:nvSpPr>
        <p:spPr>
          <a:xfrm>
            <a:off x="7353125" y="2493263"/>
            <a:ext cx="45639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page 88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activity. </a:t>
            </a:r>
            <a:endParaRPr b="0" i="0" sz="1400" u="none" cap="none" strike="noStrike">
              <a:solidFill>
                <a:srgbClr val="000000"/>
              </a:solidFill>
              <a:latin typeface="Arial"/>
              <a:ea typeface="Arial"/>
              <a:cs typeface="Arial"/>
              <a:sym typeface="Arial"/>
            </a:endParaRPr>
          </a:p>
        </p:txBody>
      </p:sp>
      <p:pic>
        <p:nvPicPr>
          <p:cNvPr descr="A picture containing drawing, lamp&#10;&#10;Description automatically generated" id="148" name="Google Shape;148;p7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49" name="Google Shape;149;p75"/>
          <p:cNvPicPr preferRelativeResize="0"/>
          <p:nvPr/>
        </p:nvPicPr>
        <p:blipFill rotWithShape="1">
          <a:blip r:embed="rId6">
            <a:alphaModFix/>
          </a:blip>
          <a:srcRect b="0" l="0" r="0" t="0"/>
          <a:stretch/>
        </p:blipFill>
        <p:spPr>
          <a:xfrm>
            <a:off x="1053845" y="1297873"/>
            <a:ext cx="5666995" cy="46959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pic>
        <p:nvPicPr>
          <p:cNvPr descr="A picture containing clock&#10;&#10;Description automatically generated" id="841" name="Google Shape;841;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42" name="Google Shape;842;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43" name="Google Shape;843;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4" name="Google Shape;844;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45" name="Google Shape;845;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846" name="Google Shape;846;p67"/>
          <p:cNvPicPr preferRelativeResize="0"/>
          <p:nvPr/>
        </p:nvPicPr>
        <p:blipFill rotWithShape="1">
          <a:blip r:embed="rId6">
            <a:alphaModFix/>
          </a:blip>
          <a:srcRect b="0" l="0" r="0" t="0"/>
          <a:stretch/>
        </p:blipFill>
        <p:spPr>
          <a:xfrm>
            <a:off x="862905" y="2076431"/>
            <a:ext cx="2286117" cy="32259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47" name="Google Shape;847;p67"/>
          <p:cNvPicPr preferRelativeResize="0"/>
          <p:nvPr/>
        </p:nvPicPr>
        <p:blipFill rotWithShape="1">
          <a:blip r:embed="rId7">
            <a:alphaModFix/>
          </a:blip>
          <a:srcRect b="0" l="0" r="0" t="0"/>
          <a:stretch/>
        </p:blipFill>
        <p:spPr>
          <a:xfrm>
            <a:off x="4402730" y="2076431"/>
            <a:ext cx="2279767" cy="31942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48" name="Google Shape;848;p67"/>
          <p:cNvPicPr preferRelativeResize="0"/>
          <p:nvPr/>
        </p:nvPicPr>
        <p:blipFill rotWithShape="1">
          <a:blip r:embed="rId8">
            <a:alphaModFix/>
          </a:blip>
          <a:srcRect b="0" l="0" r="0" t="0"/>
          <a:stretch/>
        </p:blipFill>
        <p:spPr>
          <a:xfrm>
            <a:off x="7896746" y="2076431"/>
            <a:ext cx="2292468" cy="32513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pic>
        <p:nvPicPr>
          <p:cNvPr descr="A picture containing clock&#10;&#10;Description automatically generated" id="854" name="Google Shape;854;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55" name="Google Shape;855;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56" name="Google Shape;856;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7" name="Google Shape;857;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58" name="Google Shape;858;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59" name="Google Shape;859;p6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96</a:t>
            </a:r>
            <a:endParaRPr b="0" i="0" sz="1400" u="none" cap="none" strike="noStrike">
              <a:solidFill>
                <a:srgbClr val="000000"/>
              </a:solidFill>
              <a:latin typeface="Century Gothic"/>
              <a:ea typeface="Century Gothic"/>
              <a:cs typeface="Century Gothic"/>
              <a:sym typeface="Century Gothic"/>
            </a:endParaRPr>
          </a:p>
        </p:txBody>
      </p:sp>
      <p:sp>
        <p:nvSpPr>
          <p:cNvPr id="860" name="Google Shape;860;p68"/>
          <p:cNvSpPr txBox="1"/>
          <p:nvPr/>
        </p:nvSpPr>
        <p:spPr>
          <a:xfrm>
            <a:off x="8275143" y="2403529"/>
            <a:ext cx="3366498"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96 in your Student Interactive and </a:t>
            </a: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the activity. </a:t>
            </a:r>
            <a:endParaRPr b="0" i="0" sz="3200" u="none" cap="none" strike="noStrike">
              <a:solidFill>
                <a:schemeClr val="dk1"/>
              </a:solidFill>
              <a:latin typeface="Century Gothic"/>
              <a:ea typeface="Century Gothic"/>
              <a:cs typeface="Century Gothic"/>
              <a:sym typeface="Century Gothic"/>
            </a:endParaRPr>
          </a:p>
        </p:txBody>
      </p:sp>
      <p:pic>
        <p:nvPicPr>
          <p:cNvPr id="861" name="Google Shape;861;p68"/>
          <p:cNvPicPr preferRelativeResize="0"/>
          <p:nvPr/>
        </p:nvPicPr>
        <p:blipFill rotWithShape="1">
          <a:blip r:embed="rId6">
            <a:alphaModFix/>
          </a:blip>
          <a:srcRect b="0" l="0" r="0" t="0"/>
          <a:stretch/>
        </p:blipFill>
        <p:spPr>
          <a:xfrm>
            <a:off x="1900387" y="1257187"/>
            <a:ext cx="6119623" cy="50594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pic>
        <p:nvPicPr>
          <p:cNvPr descr="A picture containing clock&#10;&#10;Description automatically generated" id="867" name="Google Shape;867;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68" name="Google Shape;868;p32"/>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69" name="Google Shape;869;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0" name="Google Shape;870;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71" name="Google Shape;871;p32"/>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72" name="Google Shape;872;p3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97</a:t>
            </a:r>
            <a:endParaRPr b="0" i="0" sz="1400" u="none" cap="none" strike="noStrike">
              <a:solidFill>
                <a:srgbClr val="000000"/>
              </a:solidFill>
              <a:latin typeface="Century Gothic"/>
              <a:ea typeface="Century Gothic"/>
              <a:cs typeface="Century Gothic"/>
              <a:sym typeface="Century Gothic"/>
            </a:endParaRPr>
          </a:p>
        </p:txBody>
      </p:sp>
      <p:sp>
        <p:nvSpPr>
          <p:cNvPr id="873" name="Google Shape;873;p32"/>
          <p:cNvSpPr txBox="1"/>
          <p:nvPr/>
        </p:nvSpPr>
        <p:spPr>
          <a:xfrm>
            <a:off x="7622326" y="2403529"/>
            <a:ext cx="3366498"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97 in your Student Interactive and </a:t>
            </a: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the activity. </a:t>
            </a:r>
            <a:endParaRPr b="0" i="0" sz="3200" u="none" cap="none" strike="noStrike">
              <a:solidFill>
                <a:schemeClr val="dk1"/>
              </a:solidFill>
              <a:latin typeface="Century Gothic"/>
              <a:ea typeface="Century Gothic"/>
              <a:cs typeface="Century Gothic"/>
              <a:sym typeface="Century Gothic"/>
            </a:endParaRPr>
          </a:p>
        </p:txBody>
      </p:sp>
      <p:pic>
        <p:nvPicPr>
          <p:cNvPr id="874" name="Google Shape;874;p32"/>
          <p:cNvPicPr preferRelativeResize="0"/>
          <p:nvPr/>
        </p:nvPicPr>
        <p:blipFill rotWithShape="1">
          <a:blip r:embed="rId6">
            <a:alphaModFix/>
          </a:blip>
          <a:srcRect b="0" l="0" r="0" t="0"/>
          <a:stretch/>
        </p:blipFill>
        <p:spPr>
          <a:xfrm>
            <a:off x="1384963" y="1327611"/>
            <a:ext cx="5717668" cy="47236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pic>
        <p:nvPicPr>
          <p:cNvPr descr="A picture containing clock&#10;&#10;Description automatically generated" id="880" name="Google Shape;880;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1" name="Google Shape;881;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2" name="Google Shape;882;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3" name="Google Shape;883;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4" name="Google Shape;884;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885" name="Google Shape;885;p92"/>
          <p:cNvSpPr txBox="1"/>
          <p:nvPr/>
        </p:nvSpPr>
        <p:spPr>
          <a:xfrm>
            <a:off x="819040"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who</a:t>
            </a:r>
            <a:endParaRPr b="0" i="0" sz="1400" u="none" cap="none" strike="noStrike">
              <a:solidFill>
                <a:srgbClr val="000000"/>
              </a:solidFill>
              <a:latin typeface="Century Gothic"/>
              <a:ea typeface="Century Gothic"/>
              <a:cs typeface="Century Gothic"/>
              <a:sym typeface="Century Gothic"/>
            </a:endParaRPr>
          </a:p>
        </p:txBody>
      </p:sp>
      <p:sp>
        <p:nvSpPr>
          <p:cNvPr id="886" name="Google Shape;886;p92"/>
          <p:cNvSpPr txBox="1"/>
          <p:nvPr/>
        </p:nvSpPr>
        <p:spPr>
          <a:xfrm>
            <a:off x="7855607"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there</a:t>
            </a:r>
            <a:endParaRPr b="0" i="0" sz="1400" u="none" cap="none" strike="noStrike">
              <a:solidFill>
                <a:srgbClr val="000000"/>
              </a:solidFill>
              <a:latin typeface="Century Gothic"/>
              <a:ea typeface="Century Gothic"/>
              <a:cs typeface="Century Gothic"/>
              <a:sym typeface="Century Gothic"/>
            </a:endParaRPr>
          </a:p>
        </p:txBody>
      </p:sp>
      <p:sp>
        <p:nvSpPr>
          <p:cNvPr id="887" name="Google Shape;887;p92"/>
          <p:cNvSpPr txBox="1"/>
          <p:nvPr/>
        </p:nvSpPr>
        <p:spPr>
          <a:xfrm>
            <a:off x="4336394"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into</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pic>
        <p:nvPicPr>
          <p:cNvPr descr="A picture containing clock&#10;&#10;Description automatically generated" id="893" name="Google Shape;893;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94" name="Google Shape;894;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5" name="Google Shape;895;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6" name="Google Shape;896;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7" name="Google Shape;897;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898" name="Google Shape;898;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114</a:t>
            </a:r>
            <a:endParaRPr b="0" i="0" sz="1400" u="none" cap="none" strike="noStrike">
              <a:solidFill>
                <a:srgbClr val="000000"/>
              </a:solidFill>
              <a:latin typeface="Century Gothic"/>
              <a:ea typeface="Century Gothic"/>
              <a:cs typeface="Century Gothic"/>
              <a:sym typeface="Century Gothic"/>
            </a:endParaRPr>
          </a:p>
        </p:txBody>
      </p:sp>
      <p:sp>
        <p:nvSpPr>
          <p:cNvPr id="899" name="Google Shape;899;p70"/>
          <p:cNvSpPr txBox="1"/>
          <p:nvPr/>
        </p:nvSpPr>
        <p:spPr>
          <a:xfrm>
            <a:off x="7846365" y="2412161"/>
            <a:ext cx="3567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114 in your Student Interactive and </a:t>
            </a: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the </a:t>
            </a:r>
            <a:r>
              <a:rPr lang="en-US" sz="3200">
                <a:solidFill>
                  <a:schemeClr val="dk1"/>
                </a:solidFill>
                <a:latin typeface="Century Gothic"/>
                <a:ea typeface="Century Gothic"/>
                <a:cs typeface="Century Gothic"/>
                <a:sym typeface="Century Gothic"/>
              </a:rPr>
              <a:t>activity</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pic>
        <p:nvPicPr>
          <p:cNvPr id="900" name="Google Shape;900;p70"/>
          <p:cNvPicPr preferRelativeResize="0"/>
          <p:nvPr/>
        </p:nvPicPr>
        <p:blipFill rotWithShape="1">
          <a:blip r:embed="rId6">
            <a:alphaModFix/>
          </a:blip>
          <a:srcRect b="0" l="0" r="0" t="0"/>
          <a:stretch/>
        </p:blipFill>
        <p:spPr>
          <a:xfrm>
            <a:off x="1339273" y="1215551"/>
            <a:ext cx="6021647" cy="494772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pic>
        <p:nvPicPr>
          <p:cNvPr descr="A picture containing clock&#10;&#10;Description automatically generated" id="906" name="Google Shape;906;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7" name="Google Shape;907;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8" name="Google Shape;908;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9" name="Google Shape;909;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0" name="Google Shape;910;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11" name="Google Shape;911;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114</a:t>
            </a:r>
            <a:endParaRPr b="0" i="0" sz="1400" u="none" cap="none" strike="noStrike">
              <a:solidFill>
                <a:srgbClr val="000000"/>
              </a:solidFill>
              <a:latin typeface="Century Gothic"/>
              <a:ea typeface="Century Gothic"/>
              <a:cs typeface="Century Gothic"/>
              <a:sym typeface="Century Gothic"/>
            </a:endParaRPr>
          </a:p>
        </p:txBody>
      </p:sp>
      <p:sp>
        <p:nvSpPr>
          <p:cNvPr id="912" name="Google Shape;912;p91"/>
          <p:cNvSpPr txBox="1"/>
          <p:nvPr/>
        </p:nvSpPr>
        <p:spPr>
          <a:xfrm>
            <a:off x="6642760" y="2996279"/>
            <a:ext cx="5015840"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How </a:t>
            </a:r>
            <a:r>
              <a:rPr b="0" i="0" lang="en-US" sz="3200" u="none" cap="none" strike="noStrike">
                <a:solidFill>
                  <a:schemeClr val="dk1"/>
                </a:solidFill>
                <a:latin typeface="Century Gothic"/>
                <a:ea typeface="Century Gothic"/>
                <a:cs typeface="Century Gothic"/>
                <a:sym typeface="Century Gothic"/>
              </a:rPr>
              <a:t>do we describe weather</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Discuss</a:t>
            </a:r>
            <a:r>
              <a:rPr b="0" i="0" lang="en-US" sz="3200" u="none" cap="none" strike="noStrike">
                <a:solidFill>
                  <a:schemeClr val="dk1"/>
                </a:solidFill>
                <a:latin typeface="Century Gothic"/>
                <a:ea typeface="Century Gothic"/>
                <a:cs typeface="Century Gothic"/>
                <a:sym typeface="Century Gothic"/>
              </a:rPr>
              <a:t> in your group.</a:t>
            </a:r>
            <a:endParaRPr b="0" i="0" sz="3200" u="none" cap="none" strike="noStrike">
              <a:solidFill>
                <a:schemeClr val="dk1"/>
              </a:solidFill>
              <a:latin typeface="Century Gothic"/>
              <a:ea typeface="Century Gothic"/>
              <a:cs typeface="Century Gothic"/>
              <a:sym typeface="Century Gothic"/>
            </a:endParaRPr>
          </a:p>
        </p:txBody>
      </p:sp>
      <p:pic>
        <p:nvPicPr>
          <p:cNvPr id="913" name="Google Shape;913;p91"/>
          <p:cNvPicPr preferRelativeResize="0"/>
          <p:nvPr/>
        </p:nvPicPr>
        <p:blipFill rotWithShape="1">
          <a:blip r:embed="rId6">
            <a:alphaModFix/>
          </a:blip>
          <a:srcRect b="0" l="0" r="0" t="0"/>
          <a:stretch/>
        </p:blipFill>
        <p:spPr>
          <a:xfrm>
            <a:off x="533400" y="1389400"/>
            <a:ext cx="5732751" cy="474308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text&#10;&#10;Description automatically generated" id="914" name="Google Shape;914;p91"/>
          <p:cNvPicPr preferRelativeResize="0"/>
          <p:nvPr/>
        </p:nvPicPr>
        <p:blipFill rotWithShape="1">
          <a:blip r:embed="rId7">
            <a:alphaModFix/>
          </a:blip>
          <a:srcRect b="35517" l="0" r="61884" t="19603"/>
          <a:stretch/>
        </p:blipFill>
        <p:spPr>
          <a:xfrm>
            <a:off x="6587099" y="1657226"/>
            <a:ext cx="4917204" cy="11569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pic>
        <p:nvPicPr>
          <p:cNvPr descr="A picture containing clock&#10;&#10;Description automatically generated" id="920" name="Google Shape;920;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1" name="Google Shape;921;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2" name="Google Shape;922;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3" name="Google Shape;923;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4" name="Google Shape;924;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925" name="Google Shape;925;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121</a:t>
            </a:r>
            <a:endParaRPr b="0" i="0" sz="1400" u="none" cap="none" strike="noStrike">
              <a:solidFill>
                <a:srgbClr val="000000"/>
              </a:solidFill>
              <a:latin typeface="Century Gothic"/>
              <a:ea typeface="Century Gothic"/>
              <a:cs typeface="Century Gothic"/>
              <a:sym typeface="Century Gothic"/>
            </a:endParaRPr>
          </a:p>
        </p:txBody>
      </p:sp>
      <p:sp>
        <p:nvSpPr>
          <p:cNvPr id="926" name="Google Shape;926;p72"/>
          <p:cNvSpPr txBox="1"/>
          <p:nvPr/>
        </p:nvSpPr>
        <p:spPr>
          <a:xfrm>
            <a:off x="7692906" y="2549084"/>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121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27" name="Google Shape;927;p72"/>
          <p:cNvPicPr preferRelativeResize="0"/>
          <p:nvPr/>
        </p:nvPicPr>
        <p:blipFill rotWithShape="1">
          <a:blip r:embed="rId6">
            <a:alphaModFix/>
          </a:blip>
          <a:srcRect b="0" l="0" r="0" t="0"/>
          <a:stretch/>
        </p:blipFill>
        <p:spPr>
          <a:xfrm>
            <a:off x="1073838" y="1431852"/>
            <a:ext cx="5757675" cy="47723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pic>
        <p:nvPicPr>
          <p:cNvPr descr="A picture containing clock&#10;&#10;Description automatically generated" id="933" name="Google Shape;933;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4" name="Google Shape;934;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5" name="Google Shape;935;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6" name="Google Shape;936;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7" name="Google Shape;937;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38" name="Google Shape;938;p93"/>
          <p:cNvSpPr txBox="1"/>
          <p:nvPr/>
        </p:nvSpPr>
        <p:spPr>
          <a:xfrm>
            <a:off x="819040" y="1794144"/>
            <a:ext cx="10151400" cy="3416279"/>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Bill had </a:t>
            </a:r>
            <a:r>
              <a:rPr b="1" i="0" lang="en-US" sz="3600" u="none" cap="none" strike="noStrike">
                <a:solidFill>
                  <a:srgbClr val="000000"/>
                </a:solidFill>
                <a:latin typeface="Century Gothic"/>
                <a:ea typeface="Century Gothic"/>
                <a:cs typeface="Century Gothic"/>
                <a:sym typeface="Century Gothic"/>
              </a:rPr>
              <a:t>an</a:t>
            </a:r>
            <a:r>
              <a:rPr b="0" i="0" lang="en-US" sz="3600" u="none" cap="none" strike="noStrike">
                <a:solidFill>
                  <a:srgbClr val="000000"/>
                </a:solidFill>
                <a:latin typeface="Century Gothic"/>
                <a:ea typeface="Century Gothic"/>
                <a:cs typeface="Century Gothic"/>
                <a:sym typeface="Century Gothic"/>
              </a:rPr>
              <a:t> apple for snack.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Danny keeps his room </a:t>
            </a:r>
            <a:r>
              <a:rPr b="1" i="0" lang="en-US" sz="3600" u="none" cap="none" strike="noStrike">
                <a:solidFill>
                  <a:srgbClr val="000000"/>
                </a:solidFill>
                <a:latin typeface="Century Gothic"/>
                <a:ea typeface="Century Gothic"/>
                <a:cs typeface="Century Gothic"/>
                <a:sym typeface="Century Gothic"/>
              </a:rPr>
              <a:t>as</a:t>
            </a:r>
            <a:r>
              <a:rPr b="0" i="0" lang="en-US" sz="3600" u="none" cap="none" strike="noStrike">
                <a:solidFill>
                  <a:srgbClr val="000000"/>
                </a:solidFill>
                <a:latin typeface="Century Gothic"/>
                <a:ea typeface="Century Gothic"/>
                <a:cs typeface="Century Gothic"/>
                <a:sym typeface="Century Gothic"/>
              </a:rPr>
              <a:t> neat as possible.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1" i="0" lang="en-US" sz="3600" u="none" cap="none" strike="noStrike">
                <a:solidFill>
                  <a:srgbClr val="000000"/>
                </a:solidFill>
                <a:latin typeface="Century Gothic"/>
                <a:ea typeface="Century Gothic"/>
                <a:cs typeface="Century Gothic"/>
                <a:sym typeface="Century Gothic"/>
              </a:rPr>
              <a:t>Who</a:t>
            </a:r>
            <a:r>
              <a:rPr b="0" i="0" lang="en-US" sz="3600" u="none" cap="none" strike="noStrike">
                <a:solidFill>
                  <a:srgbClr val="000000"/>
                </a:solidFill>
                <a:latin typeface="Century Gothic"/>
                <a:ea typeface="Century Gothic"/>
                <a:cs typeface="Century Gothic"/>
                <a:sym typeface="Century Gothic"/>
              </a:rPr>
              <a:t> has a dog</a:t>
            </a:r>
            <a:r>
              <a:rPr b="0" i="0" lang="en-US" sz="3600" u="none" cap="none" strike="noStrike">
                <a:solidFill>
                  <a:srgbClr val="000000"/>
                </a:solidFill>
                <a:latin typeface="Arial"/>
                <a:ea typeface="Arial"/>
                <a:cs typeface="Arial"/>
                <a:sym typeface="Arial"/>
              </a:rPr>
              <a:t>?</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I </a:t>
            </a:r>
            <a:r>
              <a:rPr b="1" i="0" lang="en-US" sz="3600" u="none" cap="none" strike="noStrike">
                <a:solidFill>
                  <a:srgbClr val="000000"/>
                </a:solidFill>
                <a:latin typeface="Century Gothic"/>
                <a:ea typeface="Century Gothic"/>
                <a:cs typeface="Century Gothic"/>
                <a:sym typeface="Century Gothic"/>
              </a:rPr>
              <a:t>am</a:t>
            </a:r>
            <a:r>
              <a:rPr b="0" i="0" lang="en-US" sz="3600" u="none" cap="none" strike="noStrike">
                <a:solidFill>
                  <a:srgbClr val="000000"/>
                </a:solidFill>
                <a:latin typeface="Century Gothic"/>
                <a:ea typeface="Century Gothic"/>
                <a:cs typeface="Century Gothic"/>
                <a:sym typeface="Century Gothic"/>
              </a:rPr>
              <a:t> happy to be here.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My baby sister is </a:t>
            </a:r>
            <a:r>
              <a:rPr b="1" i="0" lang="en-US" sz="3600" u="none" cap="none" strike="noStrike">
                <a:solidFill>
                  <a:srgbClr val="000000"/>
                </a:solidFill>
                <a:latin typeface="Century Gothic"/>
                <a:ea typeface="Century Gothic"/>
                <a:cs typeface="Century Gothic"/>
                <a:sym typeface="Century Gothic"/>
              </a:rPr>
              <a:t>at</a:t>
            </a:r>
            <a:r>
              <a:rPr b="0" i="0" lang="en-US" sz="3600" u="none" cap="none" strike="noStrike">
                <a:solidFill>
                  <a:srgbClr val="000000"/>
                </a:solidFill>
                <a:latin typeface="Century Gothic"/>
                <a:ea typeface="Century Gothic"/>
                <a:cs typeface="Century Gothic"/>
                <a:sym typeface="Century Gothic"/>
              </a:rPr>
              <a:t> home.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We use a key to get </a:t>
            </a:r>
            <a:r>
              <a:rPr b="1" i="0" lang="en-US" sz="3600" u="none" cap="none" strike="noStrike">
                <a:solidFill>
                  <a:srgbClr val="000000"/>
                </a:solidFill>
                <a:latin typeface="Century Gothic"/>
                <a:ea typeface="Century Gothic"/>
                <a:cs typeface="Century Gothic"/>
                <a:sym typeface="Century Gothic"/>
              </a:rPr>
              <a:t>into</a:t>
            </a:r>
            <a:r>
              <a:rPr b="0" i="0" lang="en-US" sz="3600" u="none" cap="none" strike="noStrike">
                <a:solidFill>
                  <a:srgbClr val="000000"/>
                </a:solidFill>
                <a:latin typeface="Century Gothic"/>
                <a:ea typeface="Century Gothic"/>
                <a:cs typeface="Century Gothic"/>
                <a:sym typeface="Century Gothic"/>
              </a:rPr>
              <a:t> my house.</a:t>
            </a:r>
            <a:endParaRPr b="0" i="0" sz="3600" u="none" cap="none" strike="noStrike">
              <a:solidFill>
                <a:schemeClr val="dk1"/>
              </a:solidFill>
              <a:latin typeface="Century Gothic"/>
              <a:ea typeface="Century Gothic"/>
              <a:cs typeface="Century Gothic"/>
              <a:sym typeface="Century Gothic"/>
            </a:endParaRPr>
          </a:p>
        </p:txBody>
      </p:sp>
      <p:sp>
        <p:nvSpPr>
          <p:cNvPr id="939" name="Google Shape;939;p93"/>
          <p:cNvSpPr/>
          <p:nvPr/>
        </p:nvSpPr>
        <p:spPr>
          <a:xfrm>
            <a:off x="9194643" y="4534331"/>
            <a:ext cx="963260" cy="46249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0" name="Google Shape;940;p93"/>
          <p:cNvSpPr/>
          <p:nvPr/>
        </p:nvSpPr>
        <p:spPr>
          <a:xfrm>
            <a:off x="10745865" y="2280309"/>
            <a:ext cx="627095" cy="55654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1" name="Google Shape;941;p93"/>
          <p:cNvSpPr/>
          <p:nvPr/>
        </p:nvSpPr>
        <p:spPr>
          <a:xfrm>
            <a:off x="6623809" y="3501772"/>
            <a:ext cx="814715" cy="46249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2" name="Google Shape;942;p93"/>
          <p:cNvSpPr/>
          <p:nvPr/>
        </p:nvSpPr>
        <p:spPr>
          <a:xfrm>
            <a:off x="7479322" y="1803017"/>
            <a:ext cx="688887" cy="47729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3" name="Google Shape;943;p93"/>
          <p:cNvSpPr/>
          <p:nvPr/>
        </p:nvSpPr>
        <p:spPr>
          <a:xfrm>
            <a:off x="5194993" y="2893926"/>
            <a:ext cx="1109444" cy="51088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4" name="Google Shape;944;p93"/>
          <p:cNvSpPr/>
          <p:nvPr/>
        </p:nvSpPr>
        <p:spPr>
          <a:xfrm>
            <a:off x="7308664" y="3987937"/>
            <a:ext cx="662241" cy="51088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pic>
        <p:nvPicPr>
          <p:cNvPr descr="A picture containing clock&#10;&#10;Description automatically generated" id="950" name="Google Shape;950;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1" name="Google Shape;951;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2" name="Google Shape;952;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3" name="Google Shape;953;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4" name="Google Shape;954;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55" name="Google Shape;955;p74"/>
          <p:cNvSpPr txBox="1"/>
          <p:nvPr/>
        </p:nvSpPr>
        <p:spPr>
          <a:xfrm>
            <a:off x="1438795" y="1631702"/>
            <a:ext cx="9764100" cy="37856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rgbClr val="000000"/>
                </a:solidFill>
                <a:latin typeface="Century Gothic"/>
                <a:ea typeface="Century Gothic"/>
                <a:cs typeface="Century Gothic"/>
                <a:sym typeface="Century Gothic"/>
              </a:rPr>
              <a:t>Is the sentence written correctly</a:t>
            </a:r>
            <a:r>
              <a:rPr b="0" i="0" lang="en-US" sz="36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4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4000"/>
              <a:buFont typeface="Arial"/>
              <a:buNone/>
            </a:pPr>
            <a:r>
              <a:rPr b="0" i="0" lang="en-US" sz="4400" u="none" cap="none" strike="noStrike">
                <a:solidFill>
                  <a:schemeClr val="accent1"/>
                </a:solidFill>
                <a:latin typeface="Century Gothic"/>
                <a:ea typeface="Century Gothic"/>
                <a:cs typeface="Century Gothic"/>
                <a:sym typeface="Century Gothic"/>
              </a:rPr>
              <a:t>the cat eats</a:t>
            </a:r>
            <a:endParaRPr b="0" i="0" sz="4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3600" u="none" cap="none" strike="noStrike">
              <a:solidFill>
                <a:srgbClr val="000000"/>
              </a:solidFill>
              <a:latin typeface="Arial"/>
              <a:ea typeface="Arial"/>
              <a:cs typeface="Arial"/>
              <a:sym typeface="Arial"/>
            </a:endParaRPr>
          </a:p>
          <a:p>
            <a:pPr indent="-717550" lvl="0" marL="793750" marR="0" rtl="0" algn="l">
              <a:lnSpc>
                <a:spcPct val="100000"/>
              </a:lnSpc>
              <a:spcBef>
                <a:spcPts val="0"/>
              </a:spcBef>
              <a:spcAft>
                <a:spcPts val="0"/>
              </a:spcAft>
              <a:buClr>
                <a:srgbClr val="000000"/>
              </a:buClr>
              <a:buSzPts val="36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Incorrect</a:t>
            </a:r>
            <a:endParaRPr b="0" i="0" sz="1400" u="none" cap="none" strike="noStrike">
              <a:solidFill>
                <a:srgbClr val="000000"/>
              </a:solidFill>
              <a:latin typeface="Arial"/>
              <a:ea typeface="Arial"/>
              <a:cs typeface="Arial"/>
              <a:sym typeface="Arial"/>
            </a:endParaRPr>
          </a:p>
          <a:p>
            <a:pPr indent="-717550" lvl="0" marL="793750" marR="0" rtl="0" algn="l">
              <a:lnSpc>
                <a:spcPct val="100000"/>
              </a:lnSpc>
              <a:spcBef>
                <a:spcPts val="0"/>
              </a:spcBef>
              <a:spcAft>
                <a:spcPts val="0"/>
              </a:spcAft>
              <a:buClr>
                <a:srgbClr val="000000"/>
              </a:buClr>
              <a:buSzPts val="36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Correct </a:t>
            </a:r>
            <a:endParaRPr b="0" i="0" sz="36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62" name="Google Shape;962;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63" name="Google Shape;963;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5: </a:t>
            </a:r>
            <a:r>
              <a:rPr b="1" i="0" lang="en-US" sz="6600" u="none" cap="none" strike="noStrike">
                <a:solidFill>
                  <a:schemeClr val="lt1"/>
                </a:solidFill>
                <a:latin typeface="Century Gothic"/>
                <a:ea typeface="Century Gothic"/>
                <a:cs typeface="Century Gothic"/>
                <a:sym typeface="Century Gothic"/>
              </a:rPr>
              <a:t>Week 3</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64" name="Google Shape;964;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65" name="Google Shape;965;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66" name="Google Shape;966;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7" name="Google Shape;967;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descr="A picture containing clock&#10;&#10;Description automatically generated" id="155" name="Google Shape;155;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6" name="Google Shape;156;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7" name="Google Shape;157;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8" name="Google Shape;158;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9" name="Google Shape;159;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60" name="Google Shape;160;p9"/>
          <p:cNvSpPr txBox="1"/>
          <p:nvPr/>
        </p:nvSpPr>
        <p:spPr>
          <a:xfrm>
            <a:off x="819040"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who</a:t>
            </a:r>
            <a:endParaRPr b="0" i="0" sz="1400" u="none" cap="none" strike="noStrike">
              <a:solidFill>
                <a:srgbClr val="000000"/>
              </a:solidFill>
              <a:latin typeface="Century Gothic"/>
              <a:ea typeface="Century Gothic"/>
              <a:cs typeface="Century Gothic"/>
              <a:sym typeface="Century Gothic"/>
            </a:endParaRPr>
          </a:p>
        </p:txBody>
      </p:sp>
      <p:sp>
        <p:nvSpPr>
          <p:cNvPr id="161" name="Google Shape;161;p9"/>
          <p:cNvSpPr txBox="1"/>
          <p:nvPr/>
        </p:nvSpPr>
        <p:spPr>
          <a:xfrm>
            <a:off x="7855607"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into</a:t>
            </a:r>
            <a:endParaRPr b="0" i="0" sz="1400" u="none" cap="none" strike="noStrike">
              <a:solidFill>
                <a:srgbClr val="000000"/>
              </a:solidFill>
              <a:latin typeface="Century Gothic"/>
              <a:ea typeface="Century Gothic"/>
              <a:cs typeface="Century Gothic"/>
              <a:sym typeface="Century Gothic"/>
            </a:endParaRPr>
          </a:p>
        </p:txBody>
      </p:sp>
      <p:sp>
        <p:nvSpPr>
          <p:cNvPr id="162" name="Google Shape;162;p9"/>
          <p:cNvSpPr txBox="1"/>
          <p:nvPr/>
        </p:nvSpPr>
        <p:spPr>
          <a:xfrm>
            <a:off x="4336394"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there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descr="A picture containing clock&#10;&#10;Description automatically generated" id="168" name="Google Shape;168;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9" name="Google Shape;169;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0" name="Google Shape;170;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1" name="Google Shape;171;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2" name="Google Shape;172;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73" name="Google Shape;173;p10"/>
          <p:cNvSpPr txBox="1"/>
          <p:nvPr/>
        </p:nvSpPr>
        <p:spPr>
          <a:xfrm>
            <a:off x="9263305" y="2260572"/>
            <a:ext cx="2871176"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rgbClr val="000000"/>
                </a:solidFill>
                <a:latin typeface="Century Gothic"/>
                <a:ea typeface="Century Gothic"/>
                <a:cs typeface="Century Gothic"/>
                <a:sym typeface="Century Gothic"/>
              </a:rPr>
              <a:t>Circle</a:t>
            </a:r>
            <a:r>
              <a:rPr b="0" i="0" lang="en-US" sz="3200" u="none" cap="none" strike="noStrike">
                <a:solidFill>
                  <a:srgbClr val="000000"/>
                </a:solidFill>
                <a:latin typeface="Century Gothic"/>
                <a:ea typeface="Century Gothic"/>
                <a:cs typeface="Century Gothic"/>
                <a:sym typeface="Century Gothic"/>
              </a:rPr>
              <a:t> a word in each poem that tells about the weather.</a:t>
            </a:r>
            <a:endParaRPr b="0" i="0" sz="3200" u="none" cap="none" strike="noStrike">
              <a:solidFill>
                <a:srgbClr val="000000"/>
              </a:solidFill>
              <a:latin typeface="Century Gothic"/>
              <a:ea typeface="Century Gothic"/>
              <a:cs typeface="Century Gothic"/>
              <a:sym typeface="Century Gothic"/>
            </a:endParaRPr>
          </a:p>
        </p:txBody>
      </p:sp>
      <p:sp>
        <p:nvSpPr>
          <p:cNvPr id="174" name="Google Shape;174;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86, 87</a:t>
            </a:r>
            <a:endParaRPr b="0" i="0" sz="1400" u="none" cap="none" strike="noStrike">
              <a:solidFill>
                <a:srgbClr val="000000"/>
              </a:solidFill>
              <a:latin typeface="Century Gothic"/>
              <a:ea typeface="Century Gothic"/>
              <a:cs typeface="Century Gothic"/>
              <a:sym typeface="Century Gothic"/>
            </a:endParaRPr>
          </a:p>
        </p:txBody>
      </p:sp>
      <p:pic>
        <p:nvPicPr>
          <p:cNvPr id="175" name="Google Shape;175;p10"/>
          <p:cNvPicPr preferRelativeResize="0"/>
          <p:nvPr/>
        </p:nvPicPr>
        <p:blipFill rotWithShape="1">
          <a:blip r:embed="rId6">
            <a:alphaModFix/>
          </a:blip>
          <a:srcRect b="0" l="445" r="455" t="0"/>
          <a:stretch/>
        </p:blipFill>
        <p:spPr>
          <a:xfrm>
            <a:off x="503000" y="1826525"/>
            <a:ext cx="8438822" cy="35236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descr="A picture containing clock&#10;&#10;Description automatically generated" id="181" name="Google Shape;181;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2" name="Google Shape;182;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3" name="Google Shape;183;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4" name="Google Shape;184;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5" name="Google Shape;185;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86" name="Google Shape;186;p11"/>
          <p:cNvGraphicFramePr/>
          <p:nvPr/>
        </p:nvGraphicFramePr>
        <p:xfrm>
          <a:off x="661978" y="1186406"/>
          <a:ext cx="3000000" cy="3000000"/>
        </p:xfrm>
        <a:graphic>
          <a:graphicData uri="http://schemas.openxmlformats.org/drawingml/2006/table">
            <a:tbl>
              <a:tblPr bandRow="1" firstRow="1">
                <a:noFill/>
                <a:tableStyleId>{86E874F6-32E7-445C-9A92-7D887AF3D238}</a:tableStyleId>
              </a:tblPr>
              <a:tblGrid>
                <a:gridCol w="5105400"/>
                <a:gridCol w="5105400"/>
              </a:tblGrid>
              <a:tr h="957550">
                <a:tc gridSpan="2">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Life in the Rainforest</a:t>
                      </a:r>
                      <a:endParaRPr sz="1400" u="none" cap="none" strike="noStrike"/>
                    </a:p>
                  </a:txBody>
                  <a:tcPr marT="45725" marB="45725" marR="91450" marL="91450"/>
                </a:tc>
                <a:tc hMerge="1"/>
              </a:tr>
              <a:tr h="977525">
                <a:tc>
                  <a:txBody>
                    <a:bodyPr/>
                    <a:lstStyle/>
                    <a:p>
                      <a:pPr indent="0" lvl="0" marL="0" marR="0" rtl="0" algn="ctr">
                        <a:lnSpc>
                          <a:spcPct val="100000"/>
                        </a:lnSpc>
                        <a:spcBef>
                          <a:spcPts val="0"/>
                        </a:spcBef>
                        <a:spcAft>
                          <a:spcPts val="0"/>
                        </a:spcAft>
                        <a:buClr>
                          <a:srgbClr val="000000"/>
                        </a:buClr>
                        <a:buSzPts val="3600"/>
                        <a:buFont typeface="Arial"/>
                        <a:buNone/>
                      </a:pPr>
                      <a:r>
                        <a:rPr b="1" lang="en-US" sz="3600" u="none" cap="none" strike="noStrike">
                          <a:latin typeface="Century Gothic"/>
                          <a:ea typeface="Century Gothic"/>
                          <a:cs typeface="Century Gothic"/>
                          <a:sym typeface="Century Gothic"/>
                        </a:rPr>
                        <a:t>Poem</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800"/>
                        <a:buFont typeface="Arial"/>
                        <a:buNone/>
                      </a:pPr>
                      <a:r>
                        <a:rPr b="1" lang="en-US" sz="2800" u="none" cap="none" strike="noStrike">
                          <a:latin typeface="Century Gothic"/>
                          <a:ea typeface="Century Gothic"/>
                          <a:cs typeface="Century Gothic"/>
                          <a:sym typeface="Century Gothic"/>
                        </a:rPr>
                        <a:t>Rhyming words or words with similar sounds</a:t>
                      </a:r>
                      <a:endParaRPr sz="1400" u="none" cap="none" strike="noStrike"/>
                    </a:p>
                  </a:txBody>
                  <a:tcPr marT="45725" marB="45725" marR="91450" marL="91450"/>
                </a:tc>
              </a:tr>
              <a:tr h="1229800">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Winter Fun</a:t>
                      </a:r>
                      <a:endParaRPr sz="1400" u="none" cap="none" strike="noStrike"/>
                    </a:p>
                    <a:p>
                      <a:pPr indent="0" lvl="0" marL="0" marR="0" rtl="0" algn="ctr">
                        <a:lnSpc>
                          <a:spcPct val="100000"/>
                        </a:lnSpc>
                        <a:spcBef>
                          <a:spcPts val="0"/>
                        </a:spcBef>
                        <a:spcAft>
                          <a:spcPts val="0"/>
                        </a:spcAft>
                        <a:buClr>
                          <a:srgbClr val="000000"/>
                        </a:buClr>
                        <a:buSzPts val="3600"/>
                        <a:buFont typeface="Arial"/>
                        <a:buNone/>
                      </a:pPr>
                      <a:r>
                        <a:t/>
                      </a:r>
                      <a:endParaRPr sz="36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3600"/>
                        <a:buFont typeface="Arial"/>
                        <a:buNone/>
                      </a:pPr>
                      <a:r>
                        <a:t/>
                      </a:r>
                      <a:endParaRPr sz="3600" u="none" cap="none" strike="noStrike">
                        <a:latin typeface="Century Gothic"/>
                        <a:ea typeface="Century Gothic"/>
                        <a:cs typeface="Century Gothic"/>
                        <a:sym typeface="Century Gothic"/>
                      </a:endParaRPr>
                    </a:p>
                  </a:txBody>
                  <a:tcPr marT="45725" marB="45725" marR="91450" marL="91450"/>
                </a:tc>
              </a:tr>
              <a:tr h="1229800">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The Storm</a:t>
                      </a:r>
                      <a:endParaRPr sz="1400" u="none" cap="none" strike="noStrike"/>
                    </a:p>
                    <a:p>
                      <a:pPr indent="0" lvl="0" marL="0" marR="0" rtl="0" algn="ctr">
                        <a:lnSpc>
                          <a:spcPct val="100000"/>
                        </a:lnSpc>
                        <a:spcBef>
                          <a:spcPts val="0"/>
                        </a:spcBef>
                        <a:spcAft>
                          <a:spcPts val="0"/>
                        </a:spcAft>
                        <a:buClr>
                          <a:srgbClr val="000000"/>
                        </a:buClr>
                        <a:buSzPts val="3600"/>
                        <a:buFont typeface="Arial"/>
                        <a:buNone/>
                      </a:pPr>
                      <a:r>
                        <a:t/>
                      </a:r>
                      <a:endParaRPr sz="36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3600"/>
                        <a:buFont typeface="Arial"/>
                        <a:buNone/>
                      </a:pPr>
                      <a:r>
                        <a:t/>
                      </a:r>
                      <a:endParaRPr sz="3600" u="none" cap="none" strike="noStrike">
                        <a:latin typeface="Century Gothic"/>
                        <a:ea typeface="Century Gothic"/>
                        <a:cs typeface="Century Gothic"/>
                        <a:sym typeface="Century Gothic"/>
                      </a:endParaRPr>
                    </a:p>
                  </a:txBody>
                  <a:tcPr marT="45725" marB="45725" marR="91450" marL="91450"/>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